
<file path=[Content_Types].xml><?xml version="1.0" encoding="utf-8"?>
<Types xmlns="http://schemas.openxmlformats.org/package/2006/content-types">
  <Default Extension="com" ContentType="image/pn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528" r:id="rId2"/>
    <p:sldId id="271" r:id="rId3"/>
    <p:sldId id="283" r:id="rId4"/>
    <p:sldId id="512" r:id="rId5"/>
    <p:sldId id="374" r:id="rId6"/>
    <p:sldId id="291" r:id="rId7"/>
    <p:sldId id="493" r:id="rId8"/>
    <p:sldId id="494" r:id="rId9"/>
    <p:sldId id="495" r:id="rId10"/>
    <p:sldId id="277" r:id="rId11"/>
    <p:sldId id="496" r:id="rId12"/>
    <p:sldId id="313" r:id="rId13"/>
    <p:sldId id="497" r:id="rId14"/>
    <p:sldId id="499" r:id="rId15"/>
    <p:sldId id="498" r:id="rId16"/>
    <p:sldId id="500" r:id="rId17"/>
    <p:sldId id="505" r:id="rId18"/>
    <p:sldId id="503" r:id="rId19"/>
    <p:sldId id="504" r:id="rId20"/>
    <p:sldId id="501" r:id="rId21"/>
    <p:sldId id="502" r:id="rId22"/>
    <p:sldId id="506" r:id="rId23"/>
    <p:sldId id="507" r:id="rId24"/>
    <p:sldId id="511" r:id="rId25"/>
    <p:sldId id="510" r:id="rId26"/>
    <p:sldId id="529" r:id="rId27"/>
    <p:sldId id="517" r:id="rId28"/>
    <p:sldId id="295" r:id="rId29"/>
    <p:sldId id="296" r:id="rId30"/>
    <p:sldId id="516" r:id="rId31"/>
    <p:sldId id="297" r:id="rId32"/>
    <p:sldId id="298" r:id="rId33"/>
    <p:sldId id="299" r:id="rId34"/>
    <p:sldId id="530" r:id="rId35"/>
    <p:sldId id="518" r:id="rId36"/>
    <p:sldId id="520" r:id="rId37"/>
    <p:sldId id="519" r:id="rId38"/>
    <p:sldId id="521" r:id="rId39"/>
    <p:sldId id="532" r:id="rId40"/>
    <p:sldId id="522" r:id="rId41"/>
    <p:sldId id="523" r:id="rId42"/>
    <p:sldId id="531" r:id="rId43"/>
    <p:sldId id="525" r:id="rId44"/>
    <p:sldId id="526" r:id="rId45"/>
    <p:sldId id="524" r:id="rId46"/>
    <p:sldId id="536" r:id="rId47"/>
    <p:sldId id="533" r:id="rId48"/>
    <p:sldId id="280" r:id="rId49"/>
    <p:sldId id="535" r:id="rId50"/>
    <p:sldId id="527" r:id="rId51"/>
  </p:sldIdLst>
  <p:sldSz cx="9144000" cy="6858000" type="screen4x3"/>
  <p:notesSz cx="6797675" cy="9926638"/>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FF"/>
    <a:srgbClr val="FAFAFF"/>
    <a:srgbClr val="A7ADFF"/>
    <a:srgbClr val="C8C8CC"/>
    <a:srgbClr val="F3F3FF"/>
    <a:srgbClr val="B7B7CC"/>
    <a:srgbClr val="C69200"/>
    <a:srgbClr val="002060"/>
    <a:srgbClr val="161C56"/>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8"/>
    <p:restoredTop sz="95761" autoAdjust="0"/>
  </p:normalViewPr>
  <p:slideViewPr>
    <p:cSldViewPr>
      <p:cViewPr varScale="1">
        <p:scale>
          <a:sx n="110" d="100"/>
          <a:sy n="110" d="100"/>
        </p:scale>
        <p:origin x="1944" y="1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6" d="100"/>
          <a:sy n="76" d="100"/>
        </p:scale>
        <p:origin x="339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D6B7C6C1-58CA-4905-AEDC-9C13740575B8}" type="datetimeFigureOut">
              <a:rPr lang="en-SG" smtClean="0"/>
              <a:t>27/1/19</a:t>
            </a:fld>
            <a:endParaRPr lang="en-SG"/>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58042921-5E95-42E7-81BE-0A3E682E96D9}" type="slidenum">
              <a:rPr lang="en-SG" smtClean="0"/>
              <a:t>‹#›</a:t>
            </a:fld>
            <a:endParaRPr lang="en-SG"/>
          </a:p>
        </p:txBody>
      </p:sp>
    </p:spTree>
    <p:extLst>
      <p:ext uri="{BB962C8B-B14F-4D97-AF65-F5344CB8AC3E}">
        <p14:creationId xmlns:p14="http://schemas.microsoft.com/office/powerpoint/2010/main" val="3864060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en-US"/>
          </a:p>
        </p:txBody>
      </p:sp>
      <p:sp>
        <p:nvSpPr>
          <p:cNvPr id="35843" name="Rectangle 3"/>
          <p:cNvSpPr>
            <a:spLocks noGrp="1" noChangeArrowheads="1"/>
          </p:cNvSpPr>
          <p:nvPr>
            <p:ph type="dt" idx="1"/>
          </p:nvPr>
        </p:nvSpPr>
        <p:spPr bwMode="auto">
          <a:xfrm>
            <a:off x="3850443"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en-US"/>
          </a:p>
        </p:txBody>
      </p:sp>
      <p:sp>
        <p:nvSpPr>
          <p:cNvPr id="410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5" name="Rectangle 5"/>
          <p:cNvSpPr>
            <a:spLocks noGrp="1" noChangeArrowheads="1"/>
          </p:cNvSpPr>
          <p:nvPr>
            <p:ph type="body" sz="quarter" idx="3"/>
          </p:nvPr>
        </p:nvSpPr>
        <p:spPr bwMode="auto">
          <a:xfrm>
            <a:off x="679768" y="4715153"/>
            <a:ext cx="5438140"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5846" name="Rectangle 6"/>
          <p:cNvSpPr>
            <a:spLocks noGrp="1" noChangeArrowheads="1"/>
          </p:cNvSpPr>
          <p:nvPr>
            <p:ph type="ftr" sz="quarter" idx="4"/>
          </p:nvPr>
        </p:nvSpPr>
        <p:spPr bwMode="auto">
          <a:xfrm>
            <a:off x="0"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en-US"/>
          </a:p>
        </p:txBody>
      </p:sp>
      <p:sp>
        <p:nvSpPr>
          <p:cNvPr id="35847" name="Rectangle 7"/>
          <p:cNvSpPr>
            <a:spLocks noGrp="1" noChangeArrowheads="1"/>
          </p:cNvSpPr>
          <p:nvPr>
            <p:ph type="sldNum" sz="quarter" idx="5"/>
          </p:nvPr>
        </p:nvSpPr>
        <p:spPr bwMode="auto">
          <a:xfrm>
            <a:off x="3850443"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D53CA56-7B18-46F1-B7FE-D2358B15BC8C}" type="slidenum">
              <a:rPr lang="en-US" altLang="en-US"/>
              <a:pPr>
                <a:defRPr/>
              </a:pPr>
              <a:t>‹#›</a:t>
            </a:fld>
            <a:endParaRPr lang="en-US" altLang="en-US"/>
          </a:p>
        </p:txBody>
      </p:sp>
    </p:spTree>
    <p:extLst>
      <p:ext uri="{BB962C8B-B14F-4D97-AF65-F5344CB8AC3E}">
        <p14:creationId xmlns:p14="http://schemas.microsoft.com/office/powerpoint/2010/main" val="3724133549"/>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Slide with Image</a:t>
            </a:r>
            <a:endParaRPr lang="en-SG" dirty="0"/>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2</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285912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19</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331228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20</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354335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47</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387426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48</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4045137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ltLang="en-US"/>
          </a:p>
        </p:txBody>
      </p:sp>
      <p:sp>
        <p:nvSpPr>
          <p:cNvPr id="5" name="Slide Number Placeholder 4"/>
          <p:cNvSpPr>
            <a:spLocks noGrp="1"/>
          </p:cNvSpPr>
          <p:nvPr>
            <p:ph type="sldNum" sz="quarter" idx="5"/>
          </p:nvPr>
        </p:nvSpPr>
        <p:spPr/>
        <p:txBody>
          <a:bodyPr/>
          <a:lstStyle/>
          <a:p>
            <a:pPr>
              <a:defRPr/>
            </a:pPr>
            <a:fld id="{BD53CA56-7B18-46F1-B7FE-D2358B15BC8C}" type="slidenum">
              <a:rPr lang="en-US" altLang="en-US" smtClean="0"/>
              <a:pPr>
                <a:defRPr/>
              </a:pPr>
              <a:t>49</a:t>
            </a:fld>
            <a:endParaRPr lang="en-US" altLang="en-US"/>
          </a:p>
        </p:txBody>
      </p:sp>
    </p:spTree>
    <p:extLst>
      <p:ext uri="{BB962C8B-B14F-4D97-AF65-F5344CB8AC3E}">
        <p14:creationId xmlns:p14="http://schemas.microsoft.com/office/powerpoint/2010/main" val="364906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ltLang="en-US"/>
          </a:p>
        </p:txBody>
      </p:sp>
      <p:sp>
        <p:nvSpPr>
          <p:cNvPr id="5" name="Slide Number Placeholder 4"/>
          <p:cNvSpPr>
            <a:spLocks noGrp="1"/>
          </p:cNvSpPr>
          <p:nvPr>
            <p:ph type="sldNum" sz="quarter" idx="5"/>
          </p:nvPr>
        </p:nvSpPr>
        <p:spPr/>
        <p:txBody>
          <a:bodyPr/>
          <a:lstStyle/>
          <a:p>
            <a:pPr>
              <a:defRPr/>
            </a:pPr>
            <a:fld id="{BD53CA56-7B18-46F1-B7FE-D2358B15BC8C}" type="slidenum">
              <a:rPr lang="en-US" altLang="en-US" smtClean="0"/>
              <a:pPr>
                <a:defRPr/>
              </a:pPr>
              <a:t>6</a:t>
            </a:fld>
            <a:endParaRPr lang="en-US" altLang="en-US"/>
          </a:p>
        </p:txBody>
      </p:sp>
    </p:spTree>
    <p:extLst>
      <p:ext uri="{BB962C8B-B14F-4D97-AF65-F5344CB8AC3E}">
        <p14:creationId xmlns:p14="http://schemas.microsoft.com/office/powerpoint/2010/main" val="376005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ltLang="en-US"/>
          </a:p>
        </p:txBody>
      </p:sp>
      <p:sp>
        <p:nvSpPr>
          <p:cNvPr id="5" name="Slide Number Placeholder 4"/>
          <p:cNvSpPr>
            <a:spLocks noGrp="1"/>
          </p:cNvSpPr>
          <p:nvPr>
            <p:ph type="sldNum" sz="quarter" idx="5"/>
          </p:nvPr>
        </p:nvSpPr>
        <p:spPr/>
        <p:txBody>
          <a:bodyPr/>
          <a:lstStyle/>
          <a:p>
            <a:pPr>
              <a:defRPr/>
            </a:pPr>
            <a:fld id="{BD53CA56-7B18-46F1-B7FE-D2358B15BC8C}" type="slidenum">
              <a:rPr lang="en-US" altLang="en-US" smtClean="0"/>
              <a:pPr>
                <a:defRPr/>
              </a:pPr>
              <a:t>8</a:t>
            </a:fld>
            <a:endParaRPr lang="en-US" altLang="en-US"/>
          </a:p>
        </p:txBody>
      </p:sp>
    </p:spTree>
    <p:extLst>
      <p:ext uri="{BB962C8B-B14F-4D97-AF65-F5344CB8AC3E}">
        <p14:creationId xmlns:p14="http://schemas.microsoft.com/office/powerpoint/2010/main" val="420981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9</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68674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10</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382358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15</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49017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16</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2208702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17</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513406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pPr>
            <a:fld id="{BD53CA56-7B18-46F1-B7FE-D2358B15BC8C}" type="slidenum">
              <a:rPr lang="en-US" altLang="en-US" smtClean="0"/>
              <a:pPr>
                <a:defRPr/>
              </a:pPr>
              <a:t>18</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4067787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userDrawn="1"/>
        </p:nvGrpSpPr>
        <p:grpSpPr>
          <a:xfrm>
            <a:off x="0" y="0"/>
            <a:ext cx="9144000" cy="1420813"/>
            <a:chOff x="0" y="0"/>
            <a:chExt cx="9144000" cy="1420813"/>
          </a:xfrm>
        </p:grpSpPr>
        <p:sp>
          <p:nvSpPr>
            <p:cNvPr id="18" name="Rectangle 17"/>
            <p:cNvSpPr/>
            <p:nvPr userDrawn="1"/>
          </p:nvSpPr>
          <p:spPr>
            <a:xfrm>
              <a:off x="0" y="0"/>
              <a:ext cx="9144000" cy="1420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66261" y="197489"/>
              <a:ext cx="3419830" cy="102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bwMode="auto">
            <a:xfrm>
              <a:off x="0" y="1420813"/>
              <a:ext cx="9144000" cy="0"/>
            </a:xfrm>
            <a:prstGeom prst="line">
              <a:avLst/>
            </a:prstGeom>
            <a:ln w="28575">
              <a:solidFill>
                <a:srgbClr val="C69200"/>
              </a:solidFill>
            </a:ln>
          </p:spPr>
          <p:style>
            <a:lnRef idx="1">
              <a:schemeClr val="accent1"/>
            </a:lnRef>
            <a:fillRef idx="0">
              <a:schemeClr val="accent1"/>
            </a:fillRef>
            <a:effectRef idx="0">
              <a:schemeClr val="accent1"/>
            </a:effectRef>
            <a:fontRef idx="minor">
              <a:schemeClr val="tx1"/>
            </a:fontRef>
          </p:style>
        </p:cxnSp>
      </p:grpSp>
      <p:sp>
        <p:nvSpPr>
          <p:cNvPr id="5122" name="Rectangle 2"/>
          <p:cNvSpPr>
            <a:spLocks noGrp="1" noChangeArrowheads="1"/>
          </p:cNvSpPr>
          <p:nvPr userDrawn="1">
            <p:ph type="ctrTitle"/>
          </p:nvPr>
        </p:nvSpPr>
        <p:spPr>
          <a:xfrm>
            <a:off x="1092204" y="5240050"/>
            <a:ext cx="7772400" cy="584775"/>
          </a:xfrm>
        </p:spPr>
        <p:txBody>
          <a:bodyPr/>
          <a:lstStyle>
            <a:lvl1pPr algn="r">
              <a:defRPr sz="3200"/>
            </a:lvl1pPr>
          </a:lstStyle>
          <a:p>
            <a:pPr lvl="0"/>
            <a:r>
              <a:rPr lang="en-US" altLang="en-US" noProof="0" dirty="0"/>
              <a:t>Click to edit Master title style</a:t>
            </a:r>
          </a:p>
        </p:txBody>
      </p:sp>
      <p:sp>
        <p:nvSpPr>
          <p:cNvPr id="5123" name="Rectangle 3"/>
          <p:cNvSpPr>
            <a:spLocks noGrp="1" noChangeArrowheads="1"/>
          </p:cNvSpPr>
          <p:nvPr userDrawn="1">
            <p:ph type="subTitle" idx="1"/>
          </p:nvPr>
        </p:nvSpPr>
        <p:spPr>
          <a:xfrm>
            <a:off x="1092204" y="5883275"/>
            <a:ext cx="7772400" cy="400110"/>
          </a:xfrm>
        </p:spPr>
        <p:txBody>
          <a:bodyPr/>
          <a:lstStyle>
            <a:lvl1pPr marL="0" indent="0" algn="r">
              <a:buFontTx/>
              <a:buNone/>
              <a:defRPr sz="2000" b="1"/>
            </a:lvl1pPr>
          </a:lstStyle>
          <a:p>
            <a:pPr lvl="0"/>
            <a:r>
              <a:rPr lang="en-US" altLang="en-US" noProof="0" dirty="0"/>
              <a:t>Click to edit Master subtitle style</a:t>
            </a:r>
          </a:p>
        </p:txBody>
      </p:sp>
    </p:spTree>
    <p:extLst>
      <p:ext uri="{BB962C8B-B14F-4D97-AF65-F5344CB8AC3E}">
        <p14:creationId xmlns:p14="http://schemas.microsoft.com/office/powerpoint/2010/main" val="401402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49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3136612"/>
            <a:ext cx="8305800" cy="584775"/>
          </a:xfrm>
        </p:spPr>
        <p:txBody>
          <a:bodyPr/>
          <a:lstStyle>
            <a:lvl1pPr algn="ctr">
              <a:defRPr sz="3200"/>
            </a:lvl1pPr>
          </a:lstStyle>
          <a:p>
            <a:r>
              <a:rPr lang="en-US" dirty="0"/>
              <a:t>Click to edit Master title style</a:t>
            </a:r>
            <a:endParaRPr lang="en-SG" dirty="0"/>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a:t>Dung &amp; Hady: Scalable Recommendation Retrieval</a:t>
            </a:r>
          </a:p>
        </p:txBody>
      </p:sp>
      <p:sp>
        <p:nvSpPr>
          <p:cNvPr id="5" name="Rectangle 6"/>
          <p:cNvSpPr>
            <a:spLocks noGrp="1" noChangeArrowheads="1"/>
          </p:cNvSpPr>
          <p:nvPr>
            <p:ph type="sldNum" sz="quarter" idx="12"/>
          </p:nvPr>
        </p:nvSpPr>
        <p:spPr>
          <a:ln/>
        </p:spPr>
        <p:txBody>
          <a:bodyPr/>
          <a:lstStyle>
            <a:lvl1pPr>
              <a:defRPr/>
            </a:lvl1pPr>
          </a:lstStyle>
          <a:p>
            <a:pPr>
              <a:defRPr/>
            </a:pPr>
            <a:fld id="{0701743C-E2D0-4F23-9ADE-FF21A9026E15}" type="slidenum">
              <a:rPr lang="en-US" altLang="en-US"/>
              <a:pPr>
                <a:defRPr/>
              </a:pPr>
              <a:t>‹#›</a:t>
            </a:fld>
            <a:endParaRPr lang="en-US" altLang="en-US"/>
          </a:p>
        </p:txBody>
      </p:sp>
    </p:spTree>
    <p:extLst>
      <p:ext uri="{BB962C8B-B14F-4D97-AF65-F5344CB8AC3E}">
        <p14:creationId xmlns:p14="http://schemas.microsoft.com/office/powerpoint/2010/main" val="244500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136613"/>
            <a:ext cx="7772400" cy="584775"/>
          </a:xfrm>
        </p:spPr>
        <p:txBody>
          <a:bodyPr anchor="t"/>
          <a:lstStyle>
            <a:lvl1pPr algn="l">
              <a:defRPr sz="3200" b="1" cap="all"/>
            </a:lvl1pPr>
          </a:lstStyle>
          <a:p>
            <a:r>
              <a:rPr lang="en-US" dirty="0"/>
              <a:t>Click to edit Master title style</a:t>
            </a:r>
            <a:endParaRPr lang="en-SG" dirty="0"/>
          </a:p>
        </p:txBody>
      </p:sp>
      <p:sp>
        <p:nvSpPr>
          <p:cNvPr id="3" name="Text Placeholder 2"/>
          <p:cNvSpPr>
            <a:spLocks noGrp="1"/>
          </p:cNvSpPr>
          <p:nvPr>
            <p:ph type="body" idx="1"/>
          </p:nvPr>
        </p:nvSpPr>
        <p:spPr>
          <a:xfrm>
            <a:off x="722313" y="3721388"/>
            <a:ext cx="7772400" cy="400110"/>
          </a:xfrm>
        </p:spPr>
        <p:txBody>
          <a:bodyPr anchor="t"/>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Dung &amp; Hady: Scalable Recommendation Retrieval</a:t>
            </a:r>
          </a:p>
        </p:txBody>
      </p:sp>
      <p:sp>
        <p:nvSpPr>
          <p:cNvPr id="6" name="Rectangle 6"/>
          <p:cNvSpPr>
            <a:spLocks noGrp="1" noChangeArrowheads="1"/>
          </p:cNvSpPr>
          <p:nvPr>
            <p:ph type="sldNum" sz="quarter" idx="12"/>
          </p:nvPr>
        </p:nvSpPr>
        <p:spPr>
          <a:ln/>
        </p:spPr>
        <p:txBody>
          <a:bodyPr/>
          <a:lstStyle>
            <a:lvl1pPr>
              <a:defRPr/>
            </a:lvl1pPr>
          </a:lstStyle>
          <a:p>
            <a:pPr>
              <a:defRPr/>
            </a:pPr>
            <a:fld id="{7826556C-EC84-4ECE-8191-F1FF3A7E9999}" type="slidenum">
              <a:rPr lang="en-US" altLang="en-US"/>
              <a:pPr>
                <a:defRPr/>
              </a:pPr>
              <a:t>‹#›</a:t>
            </a:fld>
            <a:endParaRPr lang="en-US" altLang="en-US"/>
          </a:p>
        </p:txBody>
      </p:sp>
      <p:sp>
        <p:nvSpPr>
          <p:cNvPr id="7" name="Rectangle 6"/>
          <p:cNvSpPr/>
          <p:nvPr userDrawn="1"/>
        </p:nvSpPr>
        <p:spPr>
          <a:xfrm>
            <a:off x="76200" y="914400"/>
            <a:ext cx="8991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2172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57201"/>
            <a:ext cx="6553200" cy="584775"/>
          </a:xfrm>
        </p:spPr>
        <p:txBody>
          <a:bodyPr/>
          <a:lstStyle>
            <a:lvl1pPr>
              <a:defRPr sz="3200"/>
            </a:lvl1pPr>
          </a:lstStyle>
          <a:p>
            <a:r>
              <a:rPr lang="en-US" dirty="0"/>
              <a:t>Click to edit Master title style</a:t>
            </a:r>
            <a:endParaRPr lang="en-SG" dirty="0"/>
          </a:p>
        </p:txBody>
      </p:sp>
      <p:sp>
        <p:nvSpPr>
          <p:cNvPr id="3" name="Content Placeholder 2"/>
          <p:cNvSpPr>
            <a:spLocks noGrp="1"/>
          </p:cNvSpPr>
          <p:nvPr>
            <p:ph idx="1"/>
          </p:nvPr>
        </p:nvSpPr>
        <p:spPr>
          <a:xfrm>
            <a:off x="457200" y="1295400"/>
            <a:ext cx="8229600" cy="1581972"/>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Dung &amp; Hady: Scalable Recommendation Retrieval</a:t>
            </a:r>
          </a:p>
        </p:txBody>
      </p:sp>
      <p:sp>
        <p:nvSpPr>
          <p:cNvPr id="6" name="Rectangle 6"/>
          <p:cNvSpPr>
            <a:spLocks noGrp="1" noChangeArrowheads="1"/>
          </p:cNvSpPr>
          <p:nvPr>
            <p:ph type="sldNum" sz="quarter" idx="12"/>
          </p:nvPr>
        </p:nvSpPr>
        <p:spPr>
          <a:ln/>
        </p:spPr>
        <p:txBody>
          <a:bodyPr/>
          <a:lstStyle>
            <a:lvl1pPr>
              <a:defRPr/>
            </a:lvl1pPr>
          </a:lstStyle>
          <a:p>
            <a:pPr>
              <a:defRPr/>
            </a:pPr>
            <a:fld id="{0C1A19D8-1474-485E-AF0B-775079405AF1}" type="slidenum">
              <a:rPr lang="en-US" altLang="en-US"/>
              <a:pPr>
                <a:defRPr/>
              </a:pPr>
              <a:t>‹#›</a:t>
            </a:fld>
            <a:endParaRPr lang="en-US" altLang="en-US"/>
          </a:p>
        </p:txBody>
      </p:sp>
    </p:spTree>
    <p:extLst>
      <p:ext uri="{BB962C8B-B14F-4D97-AF65-F5344CB8AC3E}">
        <p14:creationId xmlns:p14="http://schemas.microsoft.com/office/powerpoint/2010/main" val="2106105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457200" y="1295400"/>
            <a:ext cx="4038600"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1295400"/>
            <a:ext cx="4038600" cy="226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Dung &amp; Hady: Scalable Recommendation Retrieval</a:t>
            </a:r>
          </a:p>
        </p:txBody>
      </p:sp>
      <p:sp>
        <p:nvSpPr>
          <p:cNvPr id="7" name="Rectangle 6"/>
          <p:cNvSpPr>
            <a:spLocks noGrp="1" noChangeArrowheads="1"/>
          </p:cNvSpPr>
          <p:nvPr>
            <p:ph type="sldNum" sz="quarter" idx="12"/>
          </p:nvPr>
        </p:nvSpPr>
        <p:spPr>
          <a:ln/>
        </p:spPr>
        <p:txBody>
          <a:bodyPr/>
          <a:lstStyle>
            <a:lvl1pPr>
              <a:defRPr/>
            </a:lvl1pPr>
          </a:lstStyle>
          <a:p>
            <a:pPr>
              <a:defRPr/>
            </a:pPr>
            <a:fld id="{18DE52A5-A620-486A-A1C9-54A6C6F43BEA}" type="slidenum">
              <a:rPr lang="en-US" altLang="en-US"/>
              <a:pPr>
                <a:defRPr/>
              </a:pPr>
              <a:t>‹#›</a:t>
            </a:fld>
            <a:endParaRPr lang="en-US" altLang="en-US"/>
          </a:p>
        </p:txBody>
      </p:sp>
    </p:spTree>
    <p:extLst>
      <p:ext uri="{BB962C8B-B14F-4D97-AF65-F5344CB8AC3E}">
        <p14:creationId xmlns:p14="http://schemas.microsoft.com/office/powerpoint/2010/main" val="58531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a:t>Dung &amp; Hady: Scalable Recommendation Retrieval</a:t>
            </a:r>
          </a:p>
        </p:txBody>
      </p:sp>
      <p:sp>
        <p:nvSpPr>
          <p:cNvPr id="9" name="Rectangle 6"/>
          <p:cNvSpPr>
            <a:spLocks noGrp="1" noChangeArrowheads="1"/>
          </p:cNvSpPr>
          <p:nvPr>
            <p:ph type="sldNum" sz="quarter" idx="12"/>
          </p:nvPr>
        </p:nvSpPr>
        <p:spPr>
          <a:ln/>
        </p:spPr>
        <p:txBody>
          <a:bodyPr/>
          <a:lstStyle>
            <a:lvl1pPr>
              <a:defRPr/>
            </a:lvl1pPr>
          </a:lstStyle>
          <a:p>
            <a:pPr>
              <a:defRPr/>
            </a:pPr>
            <a:fld id="{68DF6E45-423C-46C5-BE72-11896EEDA7CF}" type="slidenum">
              <a:rPr lang="en-US" altLang="en-US"/>
              <a:pPr>
                <a:defRPr/>
              </a:pPr>
              <a:t>‹#›</a:t>
            </a:fld>
            <a:endParaRPr lang="en-US" altLang="en-US"/>
          </a:p>
        </p:txBody>
      </p:sp>
    </p:spTree>
    <p:extLst>
      <p:ext uri="{BB962C8B-B14F-4D97-AF65-F5344CB8AC3E}">
        <p14:creationId xmlns:p14="http://schemas.microsoft.com/office/powerpoint/2010/main" val="2111618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en-US"/>
              <a:t>Dung &amp; Hady: Scalable Recommendation Retrieval</a:t>
            </a:r>
          </a:p>
        </p:txBody>
      </p:sp>
      <p:sp>
        <p:nvSpPr>
          <p:cNvPr id="4" name="Rectangle 6"/>
          <p:cNvSpPr>
            <a:spLocks noGrp="1" noChangeArrowheads="1"/>
          </p:cNvSpPr>
          <p:nvPr>
            <p:ph type="sldNum" sz="quarter" idx="12"/>
          </p:nvPr>
        </p:nvSpPr>
        <p:spPr>
          <a:ln/>
        </p:spPr>
        <p:txBody>
          <a:bodyPr/>
          <a:lstStyle>
            <a:lvl1pPr>
              <a:defRPr/>
            </a:lvl1pPr>
          </a:lstStyle>
          <a:p>
            <a:pPr>
              <a:defRPr/>
            </a:pPr>
            <a:fld id="{F98BFDDE-7429-4330-9721-C945C33BC410}" type="slidenum">
              <a:rPr lang="en-US" altLang="en-US"/>
              <a:pPr>
                <a:defRPr/>
              </a:pPr>
              <a:t>‹#›</a:t>
            </a:fld>
            <a:endParaRPr lang="en-US" altLang="en-US"/>
          </a:p>
        </p:txBody>
      </p:sp>
    </p:spTree>
    <p:extLst>
      <p:ext uri="{BB962C8B-B14F-4D97-AF65-F5344CB8AC3E}">
        <p14:creationId xmlns:p14="http://schemas.microsoft.com/office/powerpoint/2010/main" val="3275013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Dung &amp; Hady: Scalable Recommendation Retrieval</a:t>
            </a:r>
          </a:p>
        </p:txBody>
      </p:sp>
      <p:sp>
        <p:nvSpPr>
          <p:cNvPr id="7" name="Rectangle 6"/>
          <p:cNvSpPr>
            <a:spLocks noGrp="1" noChangeArrowheads="1"/>
          </p:cNvSpPr>
          <p:nvPr>
            <p:ph type="sldNum" sz="quarter" idx="12"/>
          </p:nvPr>
        </p:nvSpPr>
        <p:spPr>
          <a:ln/>
        </p:spPr>
        <p:txBody>
          <a:bodyPr/>
          <a:lstStyle>
            <a:lvl1pPr>
              <a:defRPr/>
            </a:lvl1pPr>
          </a:lstStyle>
          <a:p>
            <a:pPr>
              <a:defRPr/>
            </a:pPr>
            <a:fld id="{C599B965-42BC-4A3D-976E-CF58558A0C53}" type="slidenum">
              <a:rPr lang="en-US" altLang="en-US"/>
              <a:pPr>
                <a:defRPr/>
              </a:pPr>
              <a:t>‹#›</a:t>
            </a:fld>
            <a:endParaRPr lang="en-US" altLang="en-US"/>
          </a:p>
        </p:txBody>
      </p:sp>
    </p:spTree>
    <p:extLst>
      <p:ext uri="{BB962C8B-B14F-4D97-AF65-F5344CB8AC3E}">
        <p14:creationId xmlns:p14="http://schemas.microsoft.com/office/powerpoint/2010/main" val="3732015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825425"/>
            <a:ext cx="6477000" cy="584775"/>
          </a:xfrm>
        </p:spPr>
        <p:txBody>
          <a:bodyPr anchor="b"/>
          <a:lstStyle>
            <a:lvl1pPr algn="l">
              <a:defRPr sz="3200" b="1"/>
            </a:lvl1pPr>
          </a:lstStyle>
          <a:p>
            <a:r>
              <a:rPr lang="en-US" dirty="0"/>
              <a:t>Click to edit Master title style</a:t>
            </a:r>
            <a:endParaRPr lang="en-SG" dirty="0"/>
          </a:p>
        </p:txBody>
      </p:sp>
      <p:sp>
        <p:nvSpPr>
          <p:cNvPr id="3" name="Picture Placeholder 2"/>
          <p:cNvSpPr>
            <a:spLocks noGrp="1"/>
          </p:cNvSpPr>
          <p:nvPr>
            <p:ph type="pic" idx="1"/>
          </p:nvPr>
        </p:nvSpPr>
        <p:spPr>
          <a:xfrm>
            <a:off x="457200" y="1066800"/>
            <a:ext cx="6477000" cy="377327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457200" y="5410200"/>
            <a:ext cx="6477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Dung &amp; Hady: Scalable Recommendation Retrieval</a:t>
            </a:r>
          </a:p>
        </p:txBody>
      </p:sp>
      <p:sp>
        <p:nvSpPr>
          <p:cNvPr id="7" name="Rectangle 6"/>
          <p:cNvSpPr>
            <a:spLocks noGrp="1" noChangeArrowheads="1"/>
          </p:cNvSpPr>
          <p:nvPr>
            <p:ph type="sldNum" sz="quarter" idx="12"/>
          </p:nvPr>
        </p:nvSpPr>
        <p:spPr>
          <a:ln/>
        </p:spPr>
        <p:txBody>
          <a:bodyPr/>
          <a:lstStyle>
            <a:lvl1pPr>
              <a:defRPr/>
            </a:lvl1pPr>
          </a:lstStyle>
          <a:p>
            <a:pPr>
              <a:defRPr/>
            </a:pPr>
            <a:fld id="{3E8E65BF-B260-4E60-AEEB-8FAAD581521A}" type="slidenum">
              <a:rPr lang="en-US" altLang="en-US"/>
              <a:pPr>
                <a:defRPr/>
              </a:pPr>
              <a:t>‹#›</a:t>
            </a:fld>
            <a:endParaRPr lang="en-US" altLang="en-US"/>
          </a:p>
        </p:txBody>
      </p:sp>
    </p:spTree>
    <p:extLst>
      <p:ext uri="{BB962C8B-B14F-4D97-AF65-F5344CB8AC3E}">
        <p14:creationId xmlns:p14="http://schemas.microsoft.com/office/powerpoint/2010/main" val="2955700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162800" y="177721"/>
            <a:ext cx="1881187" cy="564357"/>
          </a:xfrm>
          <a:prstGeom prst="rect">
            <a:avLst/>
          </a:prstGeom>
        </p:spPr>
      </p:pic>
      <p:sp>
        <p:nvSpPr>
          <p:cNvPr id="1026" name="Rectangle 2"/>
          <p:cNvSpPr>
            <a:spLocks noGrp="1" noChangeArrowheads="1"/>
          </p:cNvSpPr>
          <p:nvPr>
            <p:ph type="title"/>
          </p:nvPr>
        </p:nvSpPr>
        <p:spPr bwMode="auto">
          <a:xfrm>
            <a:off x="381000" y="317212"/>
            <a:ext cx="8305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457200" y="1295400"/>
            <a:ext cx="8229600"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457200" y="6553200"/>
            <a:ext cx="1143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800">
                <a:latin typeface="Arial" charset="0"/>
              </a:defRPr>
            </a:lvl1pPr>
          </a:lstStyle>
          <a:p>
            <a:pPr>
              <a:defRPr/>
            </a:pPr>
            <a:endParaRPr lang="en-US" altLang="en-US"/>
          </a:p>
        </p:txBody>
      </p:sp>
      <p:sp>
        <p:nvSpPr>
          <p:cNvPr id="1029" name="Rectangle 5"/>
          <p:cNvSpPr>
            <a:spLocks noGrp="1" noChangeArrowheads="1"/>
          </p:cNvSpPr>
          <p:nvPr>
            <p:ph type="ftr" sz="quarter" idx="3"/>
          </p:nvPr>
        </p:nvSpPr>
        <p:spPr bwMode="auto">
          <a:xfrm>
            <a:off x="1676400" y="6553200"/>
            <a:ext cx="525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800">
                <a:latin typeface="Arial" charset="0"/>
              </a:defRPr>
            </a:lvl1pPr>
          </a:lstStyle>
          <a:p>
            <a:pPr>
              <a:defRPr/>
            </a:pPr>
            <a:r>
              <a:rPr lang="en-US" altLang="en-US"/>
              <a:t>Dung &amp; Hady: Scalable Recommendation Retrieval</a:t>
            </a:r>
          </a:p>
        </p:txBody>
      </p:sp>
      <p:sp>
        <p:nvSpPr>
          <p:cNvPr id="1030" name="Rectangle 6"/>
          <p:cNvSpPr>
            <a:spLocks noGrp="1" noChangeArrowheads="1"/>
          </p:cNvSpPr>
          <p:nvPr>
            <p:ph type="sldNum" sz="quarter" idx="4"/>
          </p:nvPr>
        </p:nvSpPr>
        <p:spPr bwMode="auto">
          <a:xfrm>
            <a:off x="7848600" y="6629400"/>
            <a:ext cx="1295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800"/>
            </a:lvl1pPr>
          </a:lstStyle>
          <a:p>
            <a:pPr>
              <a:defRPr/>
            </a:pPr>
            <a:fld id="{9FA06296-E828-4FE7-87D7-F0BB5EA78658}" type="slidenum">
              <a:rPr lang="en-US" altLang="en-US"/>
              <a:pPr>
                <a:defRPr/>
              </a:pPr>
              <a:t>‹#›</a:t>
            </a:fld>
            <a:endParaRPr lang="en-US" altLang="en-US"/>
          </a:p>
        </p:txBody>
      </p:sp>
      <p:cxnSp>
        <p:nvCxnSpPr>
          <p:cNvPr id="10" name="Straight Connector 9"/>
          <p:cNvCxnSpPr/>
          <p:nvPr userDrawn="1"/>
        </p:nvCxnSpPr>
        <p:spPr>
          <a:xfrm>
            <a:off x="100013" y="990600"/>
            <a:ext cx="8943975" cy="0"/>
          </a:xfrm>
          <a:prstGeom prst="line">
            <a:avLst/>
          </a:prstGeom>
          <a:ln>
            <a:solidFill>
              <a:srgbClr val="D59F0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95" r:id="rId1"/>
    <p:sldLayoutId id="2147483889" r:id="rId2"/>
    <p:sldLayoutId id="2147483886" r:id="rId3"/>
    <p:sldLayoutId id="2147483885" r:id="rId4"/>
    <p:sldLayoutId id="2147483887" r:id="rId5"/>
    <p:sldLayoutId id="2147483888" r:id="rId6"/>
    <p:sldLayoutId id="2147483890" r:id="rId7"/>
    <p:sldLayoutId id="2147483891" r:id="rId8"/>
    <p:sldLayoutId id="2147483892" r:id="rId9"/>
    <p:sldLayoutId id="2147483896" r:id="rId10"/>
  </p:sldLayoutIdLst>
  <p:hf hdr="0" dt="0"/>
  <p:txStyles>
    <p:titleStyle>
      <a:lvl1pPr algn="l" rtl="0" eaLnBrk="0" fontAlgn="base" hangingPunct="0">
        <a:spcBef>
          <a:spcPct val="0"/>
        </a:spcBef>
        <a:spcAft>
          <a:spcPct val="0"/>
        </a:spcAft>
        <a:defRPr sz="3200" b="1">
          <a:solidFill>
            <a:srgbClr val="C69200"/>
          </a:solidFill>
          <a:latin typeface="Century Gothic" panose="020B0502020202020204" pitchFamily="34" charset="0"/>
          <a:ea typeface="+mj-ea"/>
          <a:cs typeface="+mj-cs"/>
        </a:defRPr>
      </a:lvl1pPr>
      <a:lvl2pPr algn="l" rtl="0" eaLnBrk="0" fontAlgn="base" hangingPunct="0">
        <a:spcBef>
          <a:spcPct val="0"/>
        </a:spcBef>
        <a:spcAft>
          <a:spcPct val="0"/>
        </a:spcAft>
        <a:defRPr sz="3600" b="1">
          <a:solidFill>
            <a:srgbClr val="C69200"/>
          </a:solidFill>
          <a:latin typeface="Arial" charset="0"/>
        </a:defRPr>
      </a:lvl2pPr>
      <a:lvl3pPr algn="l" rtl="0" eaLnBrk="0" fontAlgn="base" hangingPunct="0">
        <a:spcBef>
          <a:spcPct val="0"/>
        </a:spcBef>
        <a:spcAft>
          <a:spcPct val="0"/>
        </a:spcAft>
        <a:defRPr sz="3600" b="1">
          <a:solidFill>
            <a:srgbClr val="C69200"/>
          </a:solidFill>
          <a:latin typeface="Arial" charset="0"/>
        </a:defRPr>
      </a:lvl3pPr>
      <a:lvl4pPr algn="l" rtl="0" eaLnBrk="0" fontAlgn="base" hangingPunct="0">
        <a:spcBef>
          <a:spcPct val="0"/>
        </a:spcBef>
        <a:spcAft>
          <a:spcPct val="0"/>
        </a:spcAft>
        <a:defRPr sz="3600" b="1">
          <a:solidFill>
            <a:srgbClr val="C69200"/>
          </a:solidFill>
          <a:latin typeface="Arial" charset="0"/>
        </a:defRPr>
      </a:lvl4pPr>
      <a:lvl5pPr algn="l" rtl="0" eaLnBrk="0" fontAlgn="base" hangingPunct="0">
        <a:spcBef>
          <a:spcPct val="0"/>
        </a:spcBef>
        <a:spcAft>
          <a:spcPct val="0"/>
        </a:spcAft>
        <a:defRPr sz="3600" b="1">
          <a:solidFill>
            <a:srgbClr val="C69200"/>
          </a:solidFill>
          <a:latin typeface="Arial" charset="0"/>
        </a:defRPr>
      </a:lvl5pPr>
      <a:lvl6pPr marL="457200" algn="l" rtl="0" fontAlgn="base">
        <a:spcBef>
          <a:spcPct val="0"/>
        </a:spcBef>
        <a:spcAft>
          <a:spcPct val="0"/>
        </a:spcAft>
        <a:defRPr sz="3600" b="1">
          <a:solidFill>
            <a:srgbClr val="C69200"/>
          </a:solidFill>
          <a:latin typeface="Arial" charset="0"/>
        </a:defRPr>
      </a:lvl6pPr>
      <a:lvl7pPr marL="914400" algn="l" rtl="0" fontAlgn="base">
        <a:spcBef>
          <a:spcPct val="0"/>
        </a:spcBef>
        <a:spcAft>
          <a:spcPct val="0"/>
        </a:spcAft>
        <a:defRPr sz="3600" b="1">
          <a:solidFill>
            <a:srgbClr val="C69200"/>
          </a:solidFill>
          <a:latin typeface="Arial" charset="0"/>
        </a:defRPr>
      </a:lvl7pPr>
      <a:lvl8pPr marL="1371600" algn="l" rtl="0" fontAlgn="base">
        <a:spcBef>
          <a:spcPct val="0"/>
        </a:spcBef>
        <a:spcAft>
          <a:spcPct val="0"/>
        </a:spcAft>
        <a:defRPr sz="3600" b="1">
          <a:solidFill>
            <a:srgbClr val="C69200"/>
          </a:solidFill>
          <a:latin typeface="Arial" charset="0"/>
        </a:defRPr>
      </a:lvl8pPr>
      <a:lvl9pPr marL="1828800" algn="l" rtl="0" fontAlgn="base">
        <a:spcBef>
          <a:spcPct val="0"/>
        </a:spcBef>
        <a:spcAft>
          <a:spcPct val="0"/>
        </a:spcAft>
        <a:defRPr sz="3600" b="1">
          <a:solidFill>
            <a:srgbClr val="C69200"/>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ython.org/downloads/release/python-360/" TargetMode="External"/><Relationship Id="rId2" Type="http://schemas.openxmlformats.org/officeDocument/2006/relationships/hyperlink" Target="https://code.preferred.ai/recommendation-retrieval" TargetMode="External"/><Relationship Id="rId1" Type="http://schemas.openxmlformats.org/officeDocument/2006/relationships/slideLayout" Target="../slideLayouts/slideLayout4.xml"/><Relationship Id="rId4" Type="http://schemas.openxmlformats.org/officeDocument/2006/relationships/hyperlink" Target="https://jupyter.org/install"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jp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jpeg"/><Relationship Id="rId11" Type="http://schemas.openxmlformats.org/officeDocument/2006/relationships/image" Target="../media/image21.jp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com"/></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8" Type="http://schemas.openxmlformats.org/officeDocument/2006/relationships/image" Target="../media/image30.png"/><Relationship Id="rId26" Type="http://schemas.openxmlformats.org/officeDocument/2006/relationships/image" Target="../media/image32.png"/><Relationship Id="rId3" Type="http://schemas.openxmlformats.org/officeDocument/2006/relationships/image" Target="../media/image150.png"/><Relationship Id="rId17" Type="http://schemas.openxmlformats.org/officeDocument/2006/relationships/image" Target="../media/image290.png"/><Relationship Id="rId25"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180.png"/><Relationship Id="rId11" Type="http://schemas.openxmlformats.org/officeDocument/2006/relationships/image" Target="../media/image230.png"/><Relationship Id="rId24" Type="http://schemas.openxmlformats.org/officeDocument/2006/relationships/image" Target="../media/image36.png"/><Relationship Id="rId5" Type="http://schemas.openxmlformats.org/officeDocument/2006/relationships/image" Target="../media/image170.png"/><Relationship Id="rId15" Type="http://schemas.openxmlformats.org/officeDocument/2006/relationships/image" Target="../media/image27.png"/><Relationship Id="rId23" Type="http://schemas.openxmlformats.org/officeDocument/2006/relationships/image" Target="../media/image3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8" Type="http://schemas.openxmlformats.org/officeDocument/2006/relationships/image" Target="../media/image30.png"/><Relationship Id="rId26" Type="http://schemas.openxmlformats.org/officeDocument/2006/relationships/image" Target="../media/image34.png"/><Relationship Id="rId3" Type="http://schemas.openxmlformats.org/officeDocument/2006/relationships/image" Target="../media/image150.png"/><Relationship Id="rId17" Type="http://schemas.openxmlformats.org/officeDocument/2006/relationships/image" Target="../media/image290.png"/><Relationship Id="rId25"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180.png"/><Relationship Id="rId11" Type="http://schemas.openxmlformats.org/officeDocument/2006/relationships/image" Target="../media/image230.png"/><Relationship Id="rId24" Type="http://schemas.openxmlformats.org/officeDocument/2006/relationships/image" Target="../media/image36.png"/><Relationship Id="rId5" Type="http://schemas.openxmlformats.org/officeDocument/2006/relationships/image" Target="../media/image170.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38.png"/><Relationship Id="rId4" Type="http://schemas.openxmlformats.org/officeDocument/2006/relationships/image" Target="../media/image16.png"/><Relationship Id="rId27"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hyperlink" Target="https://code.preferred.ai/recommendation-retrieva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491.png"/><Relationship Id="rId18" Type="http://schemas.openxmlformats.org/officeDocument/2006/relationships/image" Target="../media/image54.png"/><Relationship Id="rId3" Type="http://schemas.openxmlformats.org/officeDocument/2006/relationships/image" Target="../media/image391.png"/><Relationship Id="rId7" Type="http://schemas.openxmlformats.org/officeDocument/2006/relationships/image" Target="../media/image431.png"/><Relationship Id="rId12" Type="http://schemas.openxmlformats.org/officeDocument/2006/relationships/image" Target="../media/image481.png"/><Relationship Id="rId17" Type="http://schemas.openxmlformats.org/officeDocument/2006/relationships/image" Target="../media/image53.png"/><Relationship Id="rId2" Type="http://schemas.openxmlformats.org/officeDocument/2006/relationships/notesSlide" Target="../notesSlides/notesSlide11.xml"/><Relationship Id="rId16"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421.png"/><Relationship Id="rId11" Type="http://schemas.openxmlformats.org/officeDocument/2006/relationships/image" Target="../media/image471.png"/><Relationship Id="rId5" Type="http://schemas.openxmlformats.org/officeDocument/2006/relationships/image" Target="../media/image411.png"/><Relationship Id="rId15" Type="http://schemas.openxmlformats.org/officeDocument/2006/relationships/image" Target="../media/image51.png"/><Relationship Id="rId10" Type="http://schemas.openxmlformats.org/officeDocument/2006/relationships/image" Target="../media/image461.png"/><Relationship Id="rId4" Type="http://schemas.openxmlformats.org/officeDocument/2006/relationships/image" Target="../media/image401.png"/><Relationship Id="rId9" Type="http://schemas.openxmlformats.org/officeDocument/2006/relationships/image" Target="../media/image451.png"/><Relationship Id="rId1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0.png"/><Relationship Id="rId3" Type="http://schemas.openxmlformats.org/officeDocument/2006/relationships/image" Target="../media/image420.png"/><Relationship Id="rId7" Type="http://schemas.openxmlformats.org/officeDocument/2006/relationships/image" Target="../media/image460.png"/><Relationship Id="rId12" Type="http://schemas.openxmlformats.org/officeDocument/2006/relationships/image" Target="../media/image510.png"/><Relationship Id="rId17" Type="http://schemas.openxmlformats.org/officeDocument/2006/relationships/image" Target="../media/image56.png"/><Relationship Id="rId2" Type="http://schemas.openxmlformats.org/officeDocument/2006/relationships/image" Target="../media/image410.png"/><Relationship Id="rId16"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5" Type="http://schemas.openxmlformats.org/officeDocument/2006/relationships/image" Target="../media/image540.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 Id="rId14" Type="http://schemas.openxmlformats.org/officeDocument/2006/relationships/image" Target="../media/image530.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710.png"/></Relationships>
</file>

<file path=ppt/slides/_rels/slide32.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4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50.png"/><Relationship Id="rId18" Type="http://schemas.openxmlformats.org/officeDocument/2006/relationships/image" Target="../media/image30.png"/><Relationship Id="rId26" Type="http://schemas.openxmlformats.org/officeDocument/2006/relationships/image" Target="../media/image380.png"/><Relationship Id="rId21" Type="http://schemas.openxmlformats.org/officeDocument/2006/relationships/image" Target="../media/image330.png"/><Relationship Id="rId3" Type="http://schemas.openxmlformats.org/officeDocument/2006/relationships/image" Target="../media/image150.png"/><Relationship Id="rId7" Type="http://schemas.openxmlformats.org/officeDocument/2006/relationships/image" Target="../media/image190.png"/><Relationship Id="rId12" Type="http://schemas.openxmlformats.org/officeDocument/2006/relationships/image" Target="../media/image240.png"/><Relationship Id="rId17" Type="http://schemas.openxmlformats.org/officeDocument/2006/relationships/image" Target="../media/image290.png"/><Relationship Id="rId25" Type="http://schemas.openxmlformats.org/officeDocument/2006/relationships/image" Target="../media/image370.png"/><Relationship Id="rId2" Type="http://schemas.openxmlformats.org/officeDocument/2006/relationships/notesSlide" Target="../notesSlides/notesSlide13.xml"/><Relationship Id="rId20" Type="http://schemas.openxmlformats.org/officeDocument/2006/relationships/image" Target="../media/image320.png"/><Relationship Id="rId16"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180.png"/><Relationship Id="rId11" Type="http://schemas.openxmlformats.org/officeDocument/2006/relationships/image" Target="../media/image230.png"/><Relationship Id="rId24" Type="http://schemas.openxmlformats.org/officeDocument/2006/relationships/image" Target="../media/image36.png"/><Relationship Id="rId5" Type="http://schemas.openxmlformats.org/officeDocument/2006/relationships/image" Target="../media/image170.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0.png"/><Relationship Id="rId10" Type="http://schemas.openxmlformats.org/officeDocument/2006/relationships/image" Target="../media/image220.png"/><Relationship Id="rId19" Type="http://schemas.openxmlformats.org/officeDocument/2006/relationships/image" Target="../media/image310.png"/><Relationship Id="rId9" Type="http://schemas.openxmlformats.org/officeDocument/2006/relationships/image" Target="../media/image210.png"/><Relationship Id="rId14" Type="http://schemas.openxmlformats.org/officeDocument/2006/relationships/image" Target="../media/image26.png"/><Relationship Id="rId22" Type="http://schemas.openxmlformats.org/officeDocument/2006/relationships/image" Target="../media/image340.png"/><Relationship Id="rId4" Type="http://schemas.openxmlformats.org/officeDocument/2006/relationships/image" Target="../media/image16.png"/><Relationship Id="rId27" Type="http://schemas.openxmlformats.org/officeDocument/2006/relationships/image" Target="../media/image390.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EFD835-0CD6-804C-9CC0-1BFC3E197B30}"/>
              </a:ext>
            </a:extLst>
          </p:cNvPr>
          <p:cNvSpPr>
            <a:spLocks noGrp="1"/>
          </p:cNvSpPr>
          <p:nvPr>
            <p:ph type="title"/>
          </p:nvPr>
        </p:nvSpPr>
        <p:spPr/>
        <p:txBody>
          <a:bodyPr/>
          <a:lstStyle/>
          <a:p>
            <a:r>
              <a:rPr lang="en-US" dirty="0">
                <a:latin typeface="Times" pitchFamily="2" charset="0"/>
              </a:rPr>
              <a:t>Setup</a:t>
            </a:r>
          </a:p>
        </p:txBody>
      </p:sp>
      <p:sp>
        <p:nvSpPr>
          <p:cNvPr id="6" name="Content Placeholder 5">
            <a:extLst>
              <a:ext uri="{FF2B5EF4-FFF2-40B4-BE49-F238E27FC236}">
                <a16:creationId xmlns:a16="http://schemas.microsoft.com/office/drawing/2014/main" id="{3AB9E99F-E974-D345-A3AF-B2C08DA7888E}"/>
              </a:ext>
            </a:extLst>
          </p:cNvPr>
          <p:cNvSpPr>
            <a:spLocks noGrp="1"/>
          </p:cNvSpPr>
          <p:nvPr>
            <p:ph idx="1"/>
          </p:nvPr>
        </p:nvSpPr>
        <p:spPr>
          <a:xfrm>
            <a:off x="457200" y="1295400"/>
            <a:ext cx="8229600" cy="5053691"/>
          </a:xfrm>
        </p:spPr>
        <p:txBody>
          <a:bodyPr/>
          <a:lstStyle/>
          <a:p>
            <a:r>
              <a:rPr lang="en-US" dirty="0"/>
              <a:t>Go to </a:t>
            </a:r>
            <a:r>
              <a:rPr lang="en-US" dirty="0">
                <a:hlinkClick r:id="rId2"/>
              </a:rPr>
              <a:t>https://code.preferred.ai/recommendation-retrieval</a:t>
            </a:r>
            <a:r>
              <a:rPr lang="en-US" dirty="0"/>
              <a:t> </a:t>
            </a:r>
          </a:p>
          <a:p>
            <a:endParaRPr lang="en-US" dirty="0"/>
          </a:p>
          <a:p>
            <a:r>
              <a:rPr lang="en-US" dirty="0"/>
              <a:t>Set up the environment</a:t>
            </a:r>
          </a:p>
          <a:p>
            <a:pPr lvl="1"/>
            <a:r>
              <a:rPr lang="en-US" dirty="0"/>
              <a:t>Python3 </a:t>
            </a:r>
            <a:r>
              <a:rPr lang="en-US" dirty="0">
                <a:hlinkClick r:id="rId3"/>
              </a:rPr>
              <a:t>https://www.python.org/downloads/release/python-360/</a:t>
            </a:r>
            <a:r>
              <a:rPr lang="en-US" dirty="0"/>
              <a:t> </a:t>
            </a:r>
          </a:p>
          <a:p>
            <a:pPr lvl="1"/>
            <a:r>
              <a:rPr lang="en-US" dirty="0" err="1"/>
              <a:t>Jupyter</a:t>
            </a:r>
            <a:r>
              <a:rPr lang="en-US" dirty="0"/>
              <a:t> notebook </a:t>
            </a:r>
            <a:r>
              <a:rPr lang="en-US" dirty="0">
                <a:hlinkClick r:id="rId4"/>
              </a:rPr>
              <a:t>https://jupyter.org/install</a:t>
            </a:r>
            <a:r>
              <a:rPr lang="en-US" dirty="0"/>
              <a:t> </a:t>
            </a:r>
          </a:p>
          <a:p>
            <a:pPr lvl="1"/>
            <a:endParaRPr lang="en-US" dirty="0"/>
          </a:p>
          <a:p>
            <a:r>
              <a:rPr lang="en-US" dirty="0"/>
              <a:t>Clone repository</a:t>
            </a:r>
          </a:p>
          <a:p>
            <a:endParaRPr lang="en-US" dirty="0"/>
          </a:p>
          <a:p>
            <a:endParaRPr lang="en-US" dirty="0"/>
          </a:p>
          <a:p>
            <a:endParaRPr lang="en-US" dirty="0"/>
          </a:p>
          <a:p>
            <a:r>
              <a:rPr lang="en-US" dirty="0"/>
              <a:t>Install packages</a:t>
            </a:r>
          </a:p>
          <a:p>
            <a:endParaRPr lang="en-US" dirty="0"/>
          </a:p>
          <a:p>
            <a:r>
              <a:rPr lang="en-US" dirty="0"/>
              <a:t>Start </a:t>
            </a:r>
            <a:r>
              <a:rPr lang="en-US" dirty="0" err="1"/>
              <a:t>Jupyter</a:t>
            </a:r>
            <a:r>
              <a:rPr lang="en-US" dirty="0"/>
              <a:t> notebook</a:t>
            </a:r>
          </a:p>
          <a:p>
            <a:pPr lvl="1"/>
            <a:endParaRPr lang="en-US" dirty="0"/>
          </a:p>
        </p:txBody>
      </p:sp>
      <p:sp>
        <p:nvSpPr>
          <p:cNvPr id="4" name="Slide Number Placeholder 3">
            <a:extLst>
              <a:ext uri="{FF2B5EF4-FFF2-40B4-BE49-F238E27FC236}">
                <a16:creationId xmlns:a16="http://schemas.microsoft.com/office/drawing/2014/main" id="{FE980226-1D50-0349-ACA6-95984D1410E4}"/>
              </a:ext>
            </a:extLst>
          </p:cNvPr>
          <p:cNvSpPr>
            <a:spLocks noGrp="1"/>
          </p:cNvSpPr>
          <p:nvPr>
            <p:ph type="sldNum" sz="quarter" idx="12"/>
          </p:nvPr>
        </p:nvSpPr>
        <p:spPr/>
        <p:txBody>
          <a:bodyPr/>
          <a:lstStyle/>
          <a:p>
            <a:pPr>
              <a:defRPr/>
            </a:pPr>
            <a:fld id="{0701743C-E2D0-4F23-9ADE-FF21A9026E15}" type="slidenum">
              <a:rPr lang="en-US" altLang="en-US" smtClean="0"/>
              <a:pPr>
                <a:defRPr/>
              </a:pPr>
              <a:t>1</a:t>
            </a:fld>
            <a:endParaRPr lang="en-US" altLang="en-US"/>
          </a:p>
        </p:txBody>
      </p:sp>
      <p:sp>
        <p:nvSpPr>
          <p:cNvPr id="7" name="TextBox 6">
            <a:extLst>
              <a:ext uri="{FF2B5EF4-FFF2-40B4-BE49-F238E27FC236}">
                <a16:creationId xmlns:a16="http://schemas.microsoft.com/office/drawing/2014/main" id="{63B84302-86C8-004C-9F89-688177A88936}"/>
              </a:ext>
            </a:extLst>
          </p:cNvPr>
          <p:cNvSpPr txBox="1"/>
          <p:nvPr/>
        </p:nvSpPr>
        <p:spPr>
          <a:xfrm>
            <a:off x="97858" y="3877645"/>
            <a:ext cx="8948283" cy="584775"/>
          </a:xfrm>
          <a:prstGeom prst="rect">
            <a:avLst/>
          </a:prstGeom>
          <a:noFill/>
        </p:spPr>
        <p:txBody>
          <a:bodyPr wrap="none" rtlCol="0">
            <a:spAutoFit/>
          </a:bodyPr>
          <a:lstStyle/>
          <a:p>
            <a:r>
              <a:rPr lang="fr" sz="1600" dirty="0">
                <a:latin typeface="Courier" pitchFamily="2" charset="0"/>
              </a:rPr>
              <a:t>$ git clone https://</a:t>
            </a:r>
            <a:r>
              <a:rPr lang="fr" sz="1600" dirty="0" err="1">
                <a:latin typeface="Courier" pitchFamily="2" charset="0"/>
              </a:rPr>
              <a:t>github.com</a:t>
            </a:r>
            <a:r>
              <a:rPr lang="fr" sz="1600" dirty="0">
                <a:latin typeface="Courier" pitchFamily="2" charset="0"/>
              </a:rPr>
              <a:t>/</a:t>
            </a:r>
            <a:r>
              <a:rPr lang="fr" sz="1600" dirty="0" err="1">
                <a:latin typeface="Courier" pitchFamily="2" charset="0"/>
              </a:rPr>
              <a:t>PreferredAI</a:t>
            </a:r>
            <a:r>
              <a:rPr lang="fr" sz="1600" dirty="0">
                <a:latin typeface="Courier" pitchFamily="2" charset="0"/>
              </a:rPr>
              <a:t>/</a:t>
            </a:r>
            <a:r>
              <a:rPr lang="fr" sz="1600" dirty="0" err="1">
                <a:latin typeface="Courier" pitchFamily="2" charset="0"/>
              </a:rPr>
              <a:t>recommendation-retrieval.git</a:t>
            </a:r>
            <a:endParaRPr lang="fr" sz="1600" dirty="0">
              <a:latin typeface="Courier" pitchFamily="2" charset="0"/>
            </a:endParaRPr>
          </a:p>
          <a:p>
            <a:r>
              <a:rPr lang="fr" sz="1600" dirty="0">
                <a:latin typeface="Courier" pitchFamily="2" charset="0"/>
              </a:rPr>
              <a:t>$ cd </a:t>
            </a:r>
            <a:r>
              <a:rPr lang="fr" sz="1600" dirty="0" err="1">
                <a:latin typeface="Courier" pitchFamily="2" charset="0"/>
              </a:rPr>
              <a:t>recommendation-retrieval</a:t>
            </a:r>
            <a:endParaRPr lang="en-US" sz="1600" dirty="0">
              <a:latin typeface="Courier" pitchFamily="2" charset="0"/>
            </a:endParaRPr>
          </a:p>
        </p:txBody>
      </p:sp>
      <p:sp>
        <p:nvSpPr>
          <p:cNvPr id="8" name="TextBox 7">
            <a:extLst>
              <a:ext uri="{FF2B5EF4-FFF2-40B4-BE49-F238E27FC236}">
                <a16:creationId xmlns:a16="http://schemas.microsoft.com/office/drawing/2014/main" id="{D63A8178-1904-D94B-8208-B9DD8AA71E46}"/>
              </a:ext>
            </a:extLst>
          </p:cNvPr>
          <p:cNvSpPr txBox="1"/>
          <p:nvPr/>
        </p:nvSpPr>
        <p:spPr>
          <a:xfrm>
            <a:off x="2057400" y="5230798"/>
            <a:ext cx="4381328" cy="338554"/>
          </a:xfrm>
          <a:prstGeom prst="rect">
            <a:avLst/>
          </a:prstGeom>
          <a:noFill/>
        </p:spPr>
        <p:txBody>
          <a:bodyPr wrap="none" rtlCol="0">
            <a:spAutoFit/>
          </a:bodyPr>
          <a:lstStyle/>
          <a:p>
            <a:r>
              <a:rPr lang="en-SG" sz="1600" dirty="0">
                <a:latin typeface="Courier" pitchFamily="2" charset="0"/>
              </a:rPr>
              <a:t>$ pip3 install -r </a:t>
            </a:r>
            <a:r>
              <a:rPr lang="en-SG" sz="1600" dirty="0" err="1">
                <a:latin typeface="Courier" pitchFamily="2" charset="0"/>
              </a:rPr>
              <a:t>requirements.txt</a:t>
            </a:r>
            <a:endParaRPr lang="fr" sz="1600" dirty="0">
              <a:latin typeface="Courier" pitchFamily="2" charset="0"/>
            </a:endParaRPr>
          </a:p>
        </p:txBody>
      </p:sp>
      <p:sp>
        <p:nvSpPr>
          <p:cNvPr id="9" name="TextBox 8">
            <a:extLst>
              <a:ext uri="{FF2B5EF4-FFF2-40B4-BE49-F238E27FC236}">
                <a16:creationId xmlns:a16="http://schemas.microsoft.com/office/drawing/2014/main" id="{6740A212-1023-8142-971B-299D27106E47}"/>
              </a:ext>
            </a:extLst>
          </p:cNvPr>
          <p:cNvSpPr txBox="1"/>
          <p:nvPr/>
        </p:nvSpPr>
        <p:spPr>
          <a:xfrm>
            <a:off x="2075727" y="6179814"/>
            <a:ext cx="2406428" cy="338554"/>
          </a:xfrm>
          <a:prstGeom prst="rect">
            <a:avLst/>
          </a:prstGeom>
          <a:noFill/>
        </p:spPr>
        <p:txBody>
          <a:bodyPr wrap="none" rtlCol="0">
            <a:spAutoFit/>
          </a:bodyPr>
          <a:lstStyle/>
          <a:p>
            <a:r>
              <a:rPr lang="en-SG" sz="1600" dirty="0">
                <a:latin typeface="Courier" pitchFamily="2" charset="0"/>
              </a:rPr>
              <a:t>$ </a:t>
            </a:r>
            <a:r>
              <a:rPr lang="en-SG" sz="1600" dirty="0" err="1">
                <a:latin typeface="Courier" pitchFamily="2" charset="0"/>
              </a:rPr>
              <a:t>jupyter</a:t>
            </a:r>
            <a:r>
              <a:rPr lang="en-SG" sz="1600" dirty="0">
                <a:latin typeface="Courier" pitchFamily="2" charset="0"/>
              </a:rPr>
              <a:t> notebook</a:t>
            </a:r>
            <a:endParaRPr lang="fr" sz="1600" dirty="0">
              <a:latin typeface="Courier" pitchFamily="2" charset="0"/>
            </a:endParaRPr>
          </a:p>
        </p:txBody>
      </p:sp>
    </p:spTree>
    <p:extLst>
      <p:ext uri="{BB962C8B-B14F-4D97-AF65-F5344CB8AC3E}">
        <p14:creationId xmlns:p14="http://schemas.microsoft.com/office/powerpoint/2010/main" val="327645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28600" y="287978"/>
            <a:ext cx="6858000" cy="523220"/>
          </a:xfrm>
        </p:spPr>
        <p:txBody>
          <a:bodyPr/>
          <a:lstStyle/>
          <a:p>
            <a:r>
              <a:rPr lang="en-US" sz="2800" dirty="0">
                <a:latin typeface="Times New Roman" panose="02020603050405020304" pitchFamily="18" charset="0"/>
                <a:cs typeface="Times New Roman" panose="02020603050405020304" pitchFamily="18" charset="0"/>
              </a:rPr>
              <a:t>Applicable Across Domains</a:t>
            </a:r>
            <a:endParaRPr lang="en-SG" sz="28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pPr>
              <a:defRPr/>
            </a:pPr>
            <a:r>
              <a:rPr lang="en-US" altLang="en-US" dirty="0"/>
              <a:t>Dung &amp; Hady: Scalable Recommendation Retrieval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91" y="1510486"/>
            <a:ext cx="2143125" cy="21431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371306"/>
            <a:ext cx="1934639" cy="9462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0300" y="1370244"/>
            <a:ext cx="1905000" cy="88322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 y="4814684"/>
            <a:ext cx="1671638" cy="94139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7057" y="4738287"/>
            <a:ext cx="2209800" cy="143875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1200" y="2258045"/>
            <a:ext cx="1586725" cy="85558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9416" y="4814684"/>
            <a:ext cx="1702594" cy="1132999"/>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5434" y="3052631"/>
            <a:ext cx="1280366" cy="86764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69524" y="4382172"/>
            <a:ext cx="1751825" cy="981022"/>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6800" y="1510486"/>
            <a:ext cx="2898971" cy="646928"/>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08198" y="3079911"/>
            <a:ext cx="1129256" cy="112925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72000" y="3828190"/>
            <a:ext cx="2200275" cy="483324"/>
          </a:xfrm>
          <a:prstGeom prst="rect">
            <a:avLst/>
          </a:prstGeom>
        </p:spPr>
      </p:pic>
      <p:sp>
        <p:nvSpPr>
          <p:cNvPr id="16" name="Slide Number Placeholder 15"/>
          <p:cNvSpPr>
            <a:spLocks noGrp="1"/>
          </p:cNvSpPr>
          <p:nvPr>
            <p:ph type="sldNum" sz="quarter" idx="12"/>
          </p:nvPr>
        </p:nvSpPr>
        <p:spPr/>
        <p:txBody>
          <a:bodyPr/>
          <a:lstStyle/>
          <a:p>
            <a:pPr>
              <a:defRPr/>
            </a:pPr>
            <a:fld id="{0C1A19D8-1474-485E-AF0B-775079405AF1}" type="slidenum">
              <a:rPr lang="en-US" altLang="en-US" smtClean="0"/>
              <a:pPr>
                <a:defRPr/>
              </a:pPr>
              <a:t>10</a:t>
            </a:fld>
            <a:endParaRPr lang="en-US" altLang="en-US"/>
          </a:p>
        </p:txBody>
      </p:sp>
    </p:spTree>
    <p:extLst>
      <p:ext uri="{BB962C8B-B14F-4D97-AF65-F5344CB8AC3E}">
        <p14:creationId xmlns:p14="http://schemas.microsoft.com/office/powerpoint/2010/main" val="249011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81000" y="287978"/>
            <a:ext cx="6553200" cy="523220"/>
          </a:xfrm>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Netflix Prize Competition (2006)</a:t>
            </a:r>
          </a:p>
        </p:txBody>
      </p:sp>
      <p:sp>
        <p:nvSpPr>
          <p:cNvPr id="5" name="Content Placeholder 4">
            <a:extLst>
              <a:ext uri="{FF2B5EF4-FFF2-40B4-BE49-F238E27FC236}">
                <a16:creationId xmlns:a16="http://schemas.microsoft.com/office/drawing/2014/main" id="{42AB9975-F6AE-DD41-B962-5E088DD5E1BC}"/>
              </a:ext>
            </a:extLst>
          </p:cNvPr>
          <p:cNvSpPr>
            <a:spLocks noGrp="1"/>
          </p:cNvSpPr>
          <p:nvPr>
            <p:ph idx="1"/>
          </p:nvPr>
        </p:nvSpPr>
        <p:spPr>
          <a:xfrm>
            <a:off x="457200" y="1295400"/>
            <a:ext cx="8229600" cy="3108543"/>
          </a:xfrm>
        </p:spPr>
        <p:txBody>
          <a:bodyPr/>
          <a:lstStyle/>
          <a:p>
            <a:r>
              <a:rPr lang="en-SG" dirty="0"/>
              <a:t>Training set</a:t>
            </a:r>
          </a:p>
          <a:p>
            <a:pPr lvl="1"/>
            <a:r>
              <a:rPr lang="en-SG" dirty="0"/>
              <a:t>~100 million ratings</a:t>
            </a:r>
          </a:p>
          <a:p>
            <a:pPr lvl="1"/>
            <a:r>
              <a:rPr lang="en-SG" dirty="0"/>
              <a:t>~480,000 anonymous customers</a:t>
            </a:r>
          </a:p>
          <a:p>
            <a:pPr lvl="1"/>
            <a:r>
              <a:rPr lang="en-SG" dirty="0"/>
              <a:t>17,770 movies</a:t>
            </a:r>
          </a:p>
          <a:p>
            <a:pPr lvl="1"/>
            <a:r>
              <a:rPr lang="en-SG" dirty="0"/>
              <a:t>each movie being rated on a scale of 1 to 5 stars</a:t>
            </a:r>
          </a:p>
          <a:p>
            <a:r>
              <a:rPr lang="en-SG" dirty="0"/>
              <a:t>Qualifying set</a:t>
            </a:r>
          </a:p>
          <a:p>
            <a:pPr lvl="1"/>
            <a:r>
              <a:rPr lang="en-SG" dirty="0"/>
              <a:t>1.4 million ratings for quiz set and 1.4 million ratings for test set</a:t>
            </a:r>
          </a:p>
          <a:p>
            <a:r>
              <a:rPr lang="en-SG" dirty="0"/>
              <a:t>First team to improve on the RMSE performance of Netflix’s own algorithm by &gt;=10 percent wins a $1 million prize</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7A93AA-58FC-4841-890E-E4A2B4A22E84}"/>
                  </a:ext>
                </a:extLst>
              </p:cNvPr>
              <p:cNvSpPr txBox="1"/>
              <p:nvPr/>
            </p:nvSpPr>
            <p:spPr>
              <a:xfrm>
                <a:off x="2514600" y="4648200"/>
                <a:ext cx="4724400" cy="15647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b="0" i="1" smtClean="0">
                              <a:latin typeface="Cambria Math" panose="02040503050406030204" pitchFamily="18" charset="0"/>
                            </a:rPr>
                          </m:ctrlPr>
                        </m:naryPr>
                        <m: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𝑖</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𝑡𝑒𝑠𝑡</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𝑢𝑖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 </m:t>
                                      </m:r>
                                      <m:r>
                                        <a:rPr lang="en-US" sz="2400" b="0" i="1" smtClean="0">
                                          <a:latin typeface="Cambria Math" panose="02040503050406030204" pitchFamily="18" charset="0"/>
                                        </a:rPr>
                                        <m:t>𝑖</m:t>
                                      </m:r>
                                    </m:e>
                                  </m:d>
                                </m:e>
                              </m:d>
                            </m:e>
                            <m:sup>
                              <m:r>
                                <a:rPr lang="en-US" sz="2400" b="0" i="1" smtClean="0">
                                  <a:latin typeface="Cambria Math" panose="02040503050406030204" pitchFamily="18" charset="0"/>
                                </a:rPr>
                                <m:t>2</m:t>
                              </m:r>
                            </m:sup>
                          </m:sSup>
                        </m:e>
                      </m:nary>
                    </m:oMath>
                  </m:oMathPara>
                </a14:m>
                <a:endParaRPr lang="en-SG" sz="2400" b="0" dirty="0"/>
              </a:p>
              <a:p>
                <a:pPr/>
                <a14:m>
                  <m:oMathPara xmlns:m="http://schemas.openxmlformats.org/officeDocument/2006/math">
                    <m:oMathParaPr>
                      <m:jc m:val="centerGroup"/>
                    </m:oMathParaPr>
                    <m:oMath xmlns:m="http://schemas.openxmlformats.org/officeDocument/2006/math">
                      <m:r>
                        <a:rPr lang="en-SG" sz="2400" b="0" i="1" smtClean="0">
                          <a:latin typeface="Cambria Math" panose="02040503050406030204" pitchFamily="18" charset="0"/>
                        </a:rPr>
                        <m:t>𝑅𝑀𝑆𝐸</m:t>
                      </m:r>
                      <m:r>
                        <a:rPr lang="en-SG" sz="2400" b="0" i="1" smtClean="0">
                          <a:latin typeface="Cambria Math" panose="02040503050406030204" pitchFamily="18" charset="0"/>
                        </a:rPr>
                        <m:t>=</m:t>
                      </m:r>
                      <m:rad>
                        <m:radPr>
                          <m:degHide m:val="on"/>
                          <m:ctrlPr>
                            <a:rPr lang="en-SG" sz="2400" b="0" i="1" smtClean="0">
                              <a:latin typeface="Cambria Math" panose="02040503050406030204" pitchFamily="18" charset="0"/>
                            </a:rPr>
                          </m:ctrlPr>
                        </m:radPr>
                        <m:deg/>
                        <m:e>
                          <m:r>
                            <a:rPr lang="en-SG" sz="2400" b="0" i="1" smtClean="0">
                              <a:latin typeface="Cambria Math" panose="02040503050406030204" pitchFamily="18" charset="0"/>
                            </a:rPr>
                            <m:t>𝑀𝑆𝐸</m:t>
                          </m:r>
                        </m:e>
                      </m:rad>
                    </m:oMath>
                  </m:oMathPara>
                </a14:m>
                <a:endParaRPr lang="en-US" sz="2400" dirty="0"/>
              </a:p>
            </p:txBody>
          </p:sp>
        </mc:Choice>
        <mc:Fallback xmlns="">
          <p:sp>
            <p:nvSpPr>
              <p:cNvPr id="10" name="TextBox 9">
                <a:extLst>
                  <a:ext uri="{FF2B5EF4-FFF2-40B4-BE49-F238E27FC236}">
                    <a16:creationId xmlns:a16="http://schemas.microsoft.com/office/drawing/2014/main" id="{9D7A93AA-58FC-4841-890E-E4A2B4A22E84}"/>
                  </a:ext>
                </a:extLst>
              </p:cNvPr>
              <p:cNvSpPr txBox="1">
                <a:spLocks noRot="1" noChangeAspect="1" noMove="1" noResize="1" noEditPoints="1" noAdjustHandles="1" noChangeArrowheads="1" noChangeShapeType="1" noTextEdit="1"/>
              </p:cNvSpPr>
              <p:nvPr/>
            </p:nvSpPr>
            <p:spPr>
              <a:xfrm>
                <a:off x="2514600" y="4648200"/>
                <a:ext cx="4724400" cy="1564787"/>
              </a:xfrm>
              <a:prstGeom prst="rect">
                <a:avLst/>
              </a:prstGeom>
              <a:blipFill>
                <a:blip r:embed="rId2"/>
                <a:stretch>
                  <a:fillRect t="-75000" b="-84677"/>
                </a:stretch>
              </a:blipFill>
            </p:spPr>
            <p:txBody>
              <a:bodyPr/>
              <a:lstStyle/>
              <a:p>
                <a:r>
                  <a:rPr lang="en-US">
                    <a:noFill/>
                  </a:rPr>
                  <a:t> </a:t>
                </a:r>
              </a:p>
            </p:txBody>
          </p:sp>
        </mc:Fallback>
      </mc:AlternateContent>
    </p:spTree>
    <p:extLst>
      <p:ext uri="{BB962C8B-B14F-4D97-AF65-F5344CB8AC3E}">
        <p14:creationId xmlns:p14="http://schemas.microsoft.com/office/powerpoint/2010/main" val="347142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997085"/>
            <a:ext cx="5134041" cy="442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 name="Title 1"/>
          <p:cNvSpPr>
            <a:spLocks noGrp="1"/>
          </p:cNvSpPr>
          <p:nvPr>
            <p:ph type="title"/>
          </p:nvPr>
        </p:nvSpPr>
        <p:spPr>
          <a:xfrm>
            <a:off x="381000" y="287978"/>
            <a:ext cx="6553200" cy="523220"/>
          </a:xfrm>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Netflix Prize</a:t>
            </a:r>
          </a:p>
        </p:txBody>
      </p:sp>
      <p:pic>
        <p:nvPicPr>
          <p:cNvPr id="7" name="Content Placeholder 6">
            <a:extLst>
              <a:ext uri="{FF2B5EF4-FFF2-40B4-BE49-F238E27FC236}">
                <a16:creationId xmlns:a16="http://schemas.microsoft.com/office/drawing/2014/main" id="{197951DE-1652-9447-9B06-092D9BFA906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8385" b="1"/>
          <a:stretch/>
        </p:blipFill>
        <p:spPr>
          <a:xfrm>
            <a:off x="37289" y="1003570"/>
            <a:ext cx="6877238" cy="2882630"/>
          </a:xfrm>
        </p:spPr>
      </p:pic>
      <p:grpSp>
        <p:nvGrpSpPr>
          <p:cNvPr id="3" name="Group 2">
            <a:extLst>
              <a:ext uri="{FF2B5EF4-FFF2-40B4-BE49-F238E27FC236}">
                <a16:creationId xmlns:a16="http://schemas.microsoft.com/office/drawing/2014/main" id="{97A00FFA-3859-C24E-A4D8-50A8B4C7B1DA}"/>
              </a:ext>
            </a:extLst>
          </p:cNvPr>
          <p:cNvGrpSpPr/>
          <p:nvPr/>
        </p:nvGrpSpPr>
        <p:grpSpPr>
          <a:xfrm>
            <a:off x="838200" y="3917950"/>
            <a:ext cx="5396387" cy="2940497"/>
            <a:chOff x="838200" y="3917950"/>
            <a:chExt cx="5396387" cy="2940497"/>
          </a:xfrm>
        </p:grpSpPr>
        <p:pic>
          <p:nvPicPr>
            <p:cNvPr id="9" name="Picture 8">
              <a:extLst>
                <a:ext uri="{FF2B5EF4-FFF2-40B4-BE49-F238E27FC236}">
                  <a16:creationId xmlns:a16="http://schemas.microsoft.com/office/drawing/2014/main" id="{22FFCE81-A2DB-1D40-84C3-AC04BF65B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917950"/>
              <a:ext cx="5334000" cy="2711450"/>
            </a:xfrm>
            <a:prstGeom prst="rect">
              <a:avLst/>
            </a:prstGeom>
          </p:spPr>
        </p:pic>
        <p:sp>
          <p:nvSpPr>
            <p:cNvPr id="2" name="TextBox 1">
              <a:extLst>
                <a:ext uri="{FF2B5EF4-FFF2-40B4-BE49-F238E27FC236}">
                  <a16:creationId xmlns:a16="http://schemas.microsoft.com/office/drawing/2014/main" id="{EFECC4EF-5399-7040-81AF-DF362957BEE3}"/>
                </a:ext>
              </a:extLst>
            </p:cNvPr>
            <p:cNvSpPr txBox="1"/>
            <p:nvPr/>
          </p:nvSpPr>
          <p:spPr>
            <a:xfrm>
              <a:off x="1080612" y="6627615"/>
              <a:ext cx="5153975" cy="230832"/>
            </a:xfrm>
            <a:prstGeom prst="rect">
              <a:avLst/>
            </a:prstGeom>
            <a:noFill/>
          </p:spPr>
          <p:txBody>
            <a:bodyPr wrap="none" rtlCol="0">
              <a:spAutoFit/>
            </a:bodyPr>
            <a:lstStyle/>
            <a:p>
              <a:r>
                <a:rPr lang="en-US" sz="900" dirty="0"/>
                <a:t>https://</a:t>
              </a:r>
              <a:r>
                <a:rPr lang="en-US" sz="900" dirty="0" err="1"/>
                <a:t>bits.blogs.nytimes.com</a:t>
              </a:r>
              <a:r>
                <a:rPr lang="en-US" sz="900" dirty="0"/>
                <a:t>/2009/09/21/netflix-awards-1-million-prize-and-starts-a-new-contest/</a:t>
              </a:r>
            </a:p>
          </p:txBody>
        </p:sp>
      </p:grpSp>
    </p:spTree>
    <p:extLst>
      <p:ext uri="{BB962C8B-B14F-4D97-AF65-F5344CB8AC3E}">
        <p14:creationId xmlns:p14="http://schemas.microsoft.com/office/powerpoint/2010/main" val="22244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41D7-741C-B947-B761-0090B7D93D82}"/>
              </a:ext>
            </a:extLst>
          </p:cNvPr>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Matrix Factorization</a:t>
            </a:r>
          </a:p>
        </p:txBody>
      </p:sp>
      <p:sp>
        <p:nvSpPr>
          <p:cNvPr id="5" name="Slide Number Placeholder 4">
            <a:extLst>
              <a:ext uri="{FF2B5EF4-FFF2-40B4-BE49-F238E27FC236}">
                <a16:creationId xmlns:a16="http://schemas.microsoft.com/office/drawing/2014/main" id="{80B0D00A-86F8-5C44-A923-863EF65BACF4}"/>
              </a:ext>
            </a:extLst>
          </p:cNvPr>
          <p:cNvSpPr>
            <a:spLocks noGrp="1"/>
          </p:cNvSpPr>
          <p:nvPr>
            <p:ph type="sldNum" sz="quarter" idx="12"/>
          </p:nvPr>
        </p:nvSpPr>
        <p:spPr/>
        <p:txBody>
          <a:bodyPr/>
          <a:lstStyle/>
          <a:p>
            <a:pPr>
              <a:defRPr/>
            </a:pPr>
            <a:fld id="{0C1A19D8-1474-485E-AF0B-775079405AF1}" type="slidenum">
              <a:rPr lang="en-US" altLang="en-US" smtClean="0"/>
              <a:pPr>
                <a:defRPr/>
              </a:pPr>
              <a:t>13</a:t>
            </a:fld>
            <a:endParaRPr lang="en-US" altLang="en-US"/>
          </a:p>
        </p:txBody>
      </p:sp>
      <p:sp>
        <p:nvSpPr>
          <p:cNvPr id="6" name="TextBox 5">
            <a:extLst>
              <a:ext uri="{FF2B5EF4-FFF2-40B4-BE49-F238E27FC236}">
                <a16:creationId xmlns:a16="http://schemas.microsoft.com/office/drawing/2014/main" id="{49FEDA70-9E50-3C40-B39F-0155863C005D}"/>
              </a:ext>
            </a:extLst>
          </p:cNvPr>
          <p:cNvSpPr txBox="1"/>
          <p:nvPr/>
        </p:nvSpPr>
        <p:spPr>
          <a:xfrm>
            <a:off x="1066800" y="2438400"/>
            <a:ext cx="7238999" cy="2554545"/>
          </a:xfrm>
          <a:prstGeom prst="rect">
            <a:avLst/>
          </a:prstGeom>
          <a:noFill/>
        </p:spPr>
        <p:txBody>
          <a:bodyPr wrap="square" rtlCol="0">
            <a:spAutoFit/>
          </a:bodyPr>
          <a:lstStyle/>
          <a:p>
            <a:r>
              <a:rPr lang="en-SG" sz="2000" dirty="0">
                <a:latin typeface="Andale Mono" panose="020B0509000000000004" pitchFamily="49" charset="0"/>
              </a:rPr>
              <a:t>Our winning entries consist of more than 100 different predictor sets, the majority of which are </a:t>
            </a:r>
            <a:r>
              <a:rPr lang="en-SG" sz="2000" u="sng" dirty="0">
                <a:latin typeface="Andale Mono" panose="020B0509000000000004" pitchFamily="49" charset="0"/>
              </a:rPr>
              <a:t>factorization models</a:t>
            </a:r>
            <a:r>
              <a:rPr lang="en-SG" sz="2000" dirty="0">
                <a:latin typeface="Andale Mono" panose="020B0509000000000004" pitchFamily="49" charset="0"/>
              </a:rPr>
              <a:t> using some variants of the methods described here. Our discussions with other top teams and postings on the public contest forum indicate that these are the most popular and successful methods for predicting ratings.</a:t>
            </a:r>
          </a:p>
        </p:txBody>
      </p:sp>
      <p:sp>
        <p:nvSpPr>
          <p:cNvPr id="7" name="TextBox 6">
            <a:extLst>
              <a:ext uri="{FF2B5EF4-FFF2-40B4-BE49-F238E27FC236}">
                <a16:creationId xmlns:a16="http://schemas.microsoft.com/office/drawing/2014/main" id="{A5417AD6-54D0-1845-9812-9FA969581E93}"/>
              </a:ext>
            </a:extLst>
          </p:cNvPr>
          <p:cNvSpPr txBox="1"/>
          <p:nvPr/>
        </p:nvSpPr>
        <p:spPr>
          <a:xfrm>
            <a:off x="6565901" y="4992945"/>
            <a:ext cx="1523999" cy="400110"/>
          </a:xfrm>
          <a:prstGeom prst="rect">
            <a:avLst/>
          </a:prstGeom>
          <a:noFill/>
        </p:spPr>
        <p:txBody>
          <a:bodyPr wrap="square" rtlCol="0">
            <a:spAutoFit/>
          </a:bodyPr>
          <a:lstStyle/>
          <a:p>
            <a:r>
              <a:rPr lang="en-SG" sz="2000" dirty="0">
                <a:latin typeface="Andale Mono" panose="020B0509000000000004" pitchFamily="49" charset="0"/>
              </a:rPr>
              <a:t>~</a:t>
            </a:r>
            <a:r>
              <a:rPr lang="en-SG" sz="2000" dirty="0" err="1">
                <a:latin typeface="Andale Mono" panose="020B0509000000000004" pitchFamily="49" charset="0"/>
              </a:rPr>
              <a:t>BellKor</a:t>
            </a:r>
            <a:endParaRPr lang="en-SG" sz="2000" dirty="0">
              <a:latin typeface="Andale Mono" panose="020B0509000000000004" pitchFamily="49" charset="0"/>
            </a:endParaRPr>
          </a:p>
        </p:txBody>
      </p:sp>
      <p:sp>
        <p:nvSpPr>
          <p:cNvPr id="8" name="TextBox 7">
            <a:extLst>
              <a:ext uri="{FF2B5EF4-FFF2-40B4-BE49-F238E27FC236}">
                <a16:creationId xmlns:a16="http://schemas.microsoft.com/office/drawing/2014/main" id="{521901E1-4434-5C47-9779-4E44D6D647BE}"/>
              </a:ext>
            </a:extLst>
          </p:cNvPr>
          <p:cNvSpPr txBox="1"/>
          <p:nvPr/>
        </p:nvSpPr>
        <p:spPr>
          <a:xfrm>
            <a:off x="1041400" y="990600"/>
            <a:ext cx="8001000" cy="584775"/>
          </a:xfrm>
          <a:prstGeom prst="rect">
            <a:avLst/>
          </a:prstGeom>
          <a:noFill/>
        </p:spPr>
        <p:txBody>
          <a:bodyPr wrap="square" rtlCol="0">
            <a:spAutoFit/>
          </a:bodyPr>
          <a:lstStyle/>
          <a:p>
            <a:pPr algn="r"/>
            <a:r>
              <a:rPr lang="en-US" sz="1600" b="1" dirty="0" err="1"/>
              <a:t>Koren</a:t>
            </a:r>
            <a:r>
              <a:rPr lang="en-US" sz="1600" b="1" dirty="0"/>
              <a:t>, Bell, </a:t>
            </a:r>
            <a:r>
              <a:rPr lang="en-US" sz="1600" b="1" dirty="0" err="1"/>
              <a:t>Volinsky</a:t>
            </a:r>
            <a:r>
              <a:rPr lang="en-US" sz="1600" b="1" dirty="0"/>
              <a:t>, "Matrix Factorization Techniques for Recommender Systems”, Computer 2009. </a:t>
            </a:r>
          </a:p>
        </p:txBody>
      </p:sp>
    </p:spTree>
    <p:extLst>
      <p:ext uri="{BB962C8B-B14F-4D97-AF65-F5344CB8AC3E}">
        <p14:creationId xmlns:p14="http://schemas.microsoft.com/office/powerpoint/2010/main" val="166823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41D7-741C-B947-B761-0090B7D93D82}"/>
              </a:ext>
            </a:extLst>
          </p:cNvPr>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Matrix Factorization: Intuition</a:t>
            </a:r>
          </a:p>
        </p:txBody>
      </p:sp>
      <p:sp>
        <p:nvSpPr>
          <p:cNvPr id="5" name="Slide Number Placeholder 4">
            <a:extLst>
              <a:ext uri="{FF2B5EF4-FFF2-40B4-BE49-F238E27FC236}">
                <a16:creationId xmlns:a16="http://schemas.microsoft.com/office/drawing/2014/main" id="{80B0D00A-86F8-5C44-A923-863EF65BACF4}"/>
              </a:ext>
            </a:extLst>
          </p:cNvPr>
          <p:cNvSpPr>
            <a:spLocks noGrp="1"/>
          </p:cNvSpPr>
          <p:nvPr>
            <p:ph type="sldNum" sz="quarter" idx="12"/>
          </p:nvPr>
        </p:nvSpPr>
        <p:spPr/>
        <p:txBody>
          <a:bodyPr/>
          <a:lstStyle/>
          <a:p>
            <a:pPr>
              <a:defRPr/>
            </a:pPr>
            <a:fld id="{0C1A19D8-1474-485E-AF0B-775079405AF1}" type="slidenum">
              <a:rPr lang="en-US" altLang="en-US" smtClean="0"/>
              <a:pPr>
                <a:defRPr/>
              </a:pPr>
              <a:t>14</a:t>
            </a:fld>
            <a:endParaRPr lang="en-US" altLang="en-US"/>
          </a:p>
        </p:txBody>
      </p:sp>
      <p:sp>
        <p:nvSpPr>
          <p:cNvPr id="8" name="TextBox 7">
            <a:extLst>
              <a:ext uri="{FF2B5EF4-FFF2-40B4-BE49-F238E27FC236}">
                <a16:creationId xmlns:a16="http://schemas.microsoft.com/office/drawing/2014/main" id="{521901E1-4434-5C47-9779-4E44D6D647BE}"/>
              </a:ext>
            </a:extLst>
          </p:cNvPr>
          <p:cNvSpPr txBox="1"/>
          <p:nvPr/>
        </p:nvSpPr>
        <p:spPr>
          <a:xfrm>
            <a:off x="1041400" y="990600"/>
            <a:ext cx="8001000" cy="584775"/>
          </a:xfrm>
          <a:prstGeom prst="rect">
            <a:avLst/>
          </a:prstGeom>
          <a:noFill/>
        </p:spPr>
        <p:txBody>
          <a:bodyPr wrap="square" rtlCol="0">
            <a:spAutoFit/>
          </a:bodyPr>
          <a:lstStyle/>
          <a:p>
            <a:pPr algn="r"/>
            <a:r>
              <a:rPr lang="en-US" sz="1600" b="1" dirty="0" err="1"/>
              <a:t>Koren</a:t>
            </a:r>
            <a:r>
              <a:rPr lang="en-US" sz="1600" b="1" dirty="0"/>
              <a:t>, Bell, </a:t>
            </a:r>
            <a:r>
              <a:rPr lang="en-US" sz="1600" b="1" dirty="0" err="1"/>
              <a:t>Volinsky</a:t>
            </a:r>
            <a:r>
              <a:rPr lang="en-US" sz="1600" b="1" dirty="0"/>
              <a:t>, "Matrix Factorization Techniques for Recommender Systems”, Computer 2009. </a:t>
            </a:r>
          </a:p>
        </p:txBody>
      </p:sp>
      <p:pic>
        <p:nvPicPr>
          <p:cNvPr id="4" name="Picture 3">
            <a:extLst>
              <a:ext uri="{FF2B5EF4-FFF2-40B4-BE49-F238E27FC236}">
                <a16:creationId xmlns:a16="http://schemas.microsoft.com/office/drawing/2014/main" id="{45E9F6DB-8D82-9D41-91F8-7235402C7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229" y="1676400"/>
            <a:ext cx="5818371" cy="5162893"/>
          </a:xfrm>
          <a:prstGeom prst="rect">
            <a:avLst/>
          </a:prstGeom>
        </p:spPr>
      </p:pic>
    </p:spTree>
    <p:extLst>
      <p:ext uri="{BB962C8B-B14F-4D97-AF65-F5344CB8AC3E}">
        <p14:creationId xmlns:p14="http://schemas.microsoft.com/office/powerpoint/2010/main" val="330999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28936" y="269862"/>
            <a:ext cx="7924800" cy="523220"/>
          </a:xfrm>
        </p:spPr>
        <p:txBody>
          <a:bodyPr/>
          <a:lstStyle/>
          <a:p>
            <a:r>
              <a:rPr lang="en-US" sz="2800" dirty="0">
                <a:latin typeface="Times New Roman" panose="02020603050405020304" pitchFamily="18" charset="0"/>
                <a:cs typeface="Times New Roman" panose="02020603050405020304" pitchFamily="18" charset="0"/>
              </a:rPr>
              <a:t>Matrix Factorization: Basics</a:t>
            </a:r>
            <a:endParaRPr lang="en-SG" sz="2800" dirty="0">
              <a:latin typeface="Times New Roman" panose="02020603050405020304" pitchFamily="18" charset="0"/>
              <a:cs typeface="Times New Roman" panose="02020603050405020304" pitchFamily="18" charset="0"/>
            </a:endParaRPr>
          </a:p>
        </p:txBody>
      </p:sp>
      <p:grpSp>
        <p:nvGrpSpPr>
          <p:cNvPr id="13" name="Group 12"/>
          <p:cNvGrpSpPr/>
          <p:nvPr/>
        </p:nvGrpSpPr>
        <p:grpSpPr>
          <a:xfrm>
            <a:off x="1244479" y="1524000"/>
            <a:ext cx="6809257" cy="1709387"/>
            <a:chOff x="1572743" y="1008496"/>
            <a:chExt cx="6809257" cy="1709387"/>
          </a:xfrm>
        </p:grpSpPr>
        <mc:AlternateContent xmlns:mc="http://schemas.openxmlformats.org/markup-compatibility/2006" xmlns:a14="http://schemas.microsoft.com/office/drawing/2010/main">
          <mc:Choice Requires="a14">
            <p:sp>
              <p:nvSpPr>
                <p:cNvPr id="32" name="TextBox 31"/>
                <p:cNvSpPr txBox="1"/>
                <p:nvPr/>
              </p:nvSpPr>
              <p:spPr>
                <a:xfrm>
                  <a:off x="5009798" y="1051732"/>
                  <a:ext cx="204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32" name="TextBox 31"/>
                <p:cNvSpPr txBox="1">
                  <a:spLocks noRot="1" noChangeAspect="1" noMove="1" noResize="1" noEditPoints="1" noAdjustHandles="1" noChangeArrowheads="1" noChangeShapeType="1" noTextEdit="1"/>
                </p:cNvSpPr>
                <p:nvPr/>
              </p:nvSpPr>
              <p:spPr>
                <a:xfrm>
                  <a:off x="5009798" y="1051732"/>
                  <a:ext cx="204479" cy="276999"/>
                </a:xfrm>
                <a:prstGeom prst="rect">
                  <a:avLst/>
                </a:prstGeom>
                <a:blipFill rotWithShape="0">
                  <a:blip r:embed="rId16"/>
                  <a:stretch>
                    <a:fillRect l="-27273" r="-24242" b="-11111"/>
                  </a:stretch>
                </a:blipFill>
              </p:spPr>
              <p:txBody>
                <a:bodyPr/>
                <a:lstStyle/>
                <a:p>
                  <a:r>
                    <a:rPr lang="en-SG">
                      <a:noFill/>
                    </a:rPr>
                    <a:t> </a:t>
                  </a:r>
                </a:p>
              </p:txBody>
            </p:sp>
          </mc:Fallback>
        </mc:AlternateContent>
        <p:grpSp>
          <p:nvGrpSpPr>
            <p:cNvPr id="9" name="Group 8"/>
            <p:cNvGrpSpPr/>
            <p:nvPr/>
          </p:nvGrpSpPr>
          <p:grpSpPr>
            <a:xfrm>
              <a:off x="1572743" y="1238984"/>
              <a:ext cx="6809257" cy="1478899"/>
              <a:chOff x="1572743" y="1238984"/>
              <a:chExt cx="6809257" cy="1478899"/>
            </a:xfrm>
          </p:grpSpPr>
          <mc:AlternateContent xmlns:mc="http://schemas.openxmlformats.org/markup-compatibility/2006" xmlns:a14="http://schemas.microsoft.com/office/drawing/2010/main">
            <mc:Choice Requires="a14">
              <p:sp>
                <p:nvSpPr>
                  <p:cNvPr id="3" name="Rectangle 2"/>
                  <p:cNvSpPr/>
                  <p:nvPr/>
                </p:nvSpPr>
                <p:spPr>
                  <a:xfrm>
                    <a:off x="1950028" y="1396192"/>
                    <a:ext cx="1754163" cy="13216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950028" y="1396192"/>
                    <a:ext cx="1754163" cy="1321691"/>
                  </a:xfrm>
                  <a:prstGeom prst="rect">
                    <a:avLst/>
                  </a:prstGeom>
                  <a:blipFill rotWithShape="0">
                    <a:blip r:embed="rId3"/>
                    <a:stretch>
                      <a:fillRect/>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723378" y="1818145"/>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723378" y="1818145"/>
                    <a:ext cx="504945" cy="492443"/>
                  </a:xfrm>
                  <a:prstGeom prst="rect">
                    <a:avLst/>
                  </a:prstGeom>
                  <a:blipFill rotWithShape="0">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754411" y="1387380"/>
                    <a:ext cx="778580" cy="13305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b="0" i="1" dirty="0" smtClean="0">
                                  <a:latin typeface="Cambria Math" panose="02040503050406030204" pitchFamily="18" charset="0"/>
                                </a:rPr>
                                <m:t>𝑇</m:t>
                              </m:r>
                            </m:sup>
                          </m:sSup>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754411" y="1387380"/>
                    <a:ext cx="778580" cy="1330503"/>
                  </a:xfrm>
                  <a:prstGeom prst="rect">
                    <a:avLst/>
                  </a:prstGeom>
                  <a:blipFill rotWithShape="0">
                    <a:blip r:embed="rId5"/>
                    <a:stretch>
                      <a:fillRect/>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684656" y="1880817"/>
                    <a:ext cx="3462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oMath>
                      </m:oMathPara>
                    </a14:m>
                    <a:endParaRPr lang="en-SG" sz="16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684656" y="1880817"/>
                    <a:ext cx="346249" cy="430887"/>
                  </a:xfrm>
                  <a:prstGeom prst="rect">
                    <a:avLst/>
                  </a:prstGeom>
                  <a:blipFill rotWithShape="0">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613982" y="1652408"/>
                    <a:ext cx="1768018" cy="8308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𝑌</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613982" y="1652408"/>
                    <a:ext cx="1768018" cy="830815"/>
                  </a:xfrm>
                  <a:prstGeom prst="rect">
                    <a:avLst/>
                  </a:prstGeom>
                  <a:blipFill rotWithShape="0">
                    <a:blip r:embed="rId11"/>
                    <a:stretch>
                      <a:fillRect/>
                    </a:stretch>
                  </a:blipFill>
                  <a:ln>
                    <a:solidFill>
                      <a:srgbClr val="00B050"/>
                    </a:solidFill>
                  </a:ln>
                </p:spPr>
                <p:txBody>
                  <a:bodyPr/>
                  <a:lstStyle/>
                  <a:p>
                    <a:r>
                      <a:rPr lang="en-SG">
                        <a:noFill/>
                      </a:rPr>
                      <a:t> </a:t>
                    </a:r>
                  </a:p>
                </p:txBody>
              </p:sp>
            </mc:Fallback>
          </mc:AlternateContent>
          <p:cxnSp>
            <p:nvCxnSpPr>
              <p:cNvPr id="10" name="Straight Arrow Connector 9"/>
              <p:cNvCxnSpPr/>
              <p:nvPr/>
            </p:nvCxnSpPr>
            <p:spPr>
              <a:xfrm>
                <a:off x="4572000" y="1387380"/>
                <a:ext cx="0" cy="13216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304367" y="1918537"/>
                    <a:ext cx="262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SG" dirty="0"/>
                  </a:p>
                </p:txBody>
              </p:sp>
            </mc:Choice>
            <mc:Fallback xmlns="">
              <p:sp>
                <p:nvSpPr>
                  <p:cNvPr id="11" name="TextBox 10"/>
                  <p:cNvSpPr txBox="1">
                    <a:spLocks noRot="1" noChangeAspect="1" noMove="1" noResize="1" noEditPoints="1" noAdjustHandles="1" noChangeArrowheads="1" noChangeShapeType="1" noTextEdit="1"/>
                  </p:cNvSpPr>
                  <p:nvPr/>
                </p:nvSpPr>
                <p:spPr>
                  <a:xfrm>
                    <a:off x="4304367" y="1918537"/>
                    <a:ext cx="262059" cy="276999"/>
                  </a:xfrm>
                  <a:prstGeom prst="rect">
                    <a:avLst/>
                  </a:prstGeom>
                  <a:blipFill rotWithShape="0">
                    <a:blip r:embed="rId15"/>
                    <a:stretch>
                      <a:fillRect l="-11628" r="-9302" b="-2222"/>
                    </a:stretch>
                  </a:blipFill>
                </p:spPr>
                <p:txBody>
                  <a:bodyPr/>
                  <a:lstStyle/>
                  <a:p>
                    <a:r>
                      <a:rPr lang="en-SG">
                        <a:noFill/>
                      </a:rPr>
                      <a:t> </a:t>
                    </a:r>
                  </a:p>
                </p:txBody>
              </p:sp>
            </mc:Fallback>
          </mc:AlternateContent>
          <p:cxnSp>
            <p:nvCxnSpPr>
              <p:cNvPr id="17" name="Straight Arrow Connector 16"/>
              <p:cNvCxnSpPr/>
              <p:nvPr/>
            </p:nvCxnSpPr>
            <p:spPr>
              <a:xfrm>
                <a:off x="4754411" y="1328731"/>
                <a:ext cx="7728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6272520" y="1918537"/>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38" name="TextBox 37"/>
                  <p:cNvSpPr txBox="1">
                    <a:spLocks noRot="1" noChangeAspect="1" noMove="1" noResize="1" noEditPoints="1" noAdjustHandles="1" noChangeArrowheads="1" noChangeShapeType="1" noTextEdit="1"/>
                  </p:cNvSpPr>
                  <p:nvPr/>
                </p:nvSpPr>
                <p:spPr>
                  <a:xfrm>
                    <a:off x="6272520" y="1918537"/>
                    <a:ext cx="204480" cy="276999"/>
                  </a:xfrm>
                  <a:prstGeom prst="rect">
                    <a:avLst/>
                  </a:prstGeom>
                  <a:blipFill rotWithShape="0">
                    <a:blip r:embed="rId17"/>
                    <a:stretch>
                      <a:fillRect l="-26471" r="-20588" b="-11111"/>
                    </a:stretch>
                  </a:blipFill>
                </p:spPr>
                <p:txBody>
                  <a:bodyPr/>
                  <a:lstStyle/>
                  <a:p>
                    <a:r>
                      <a:rPr lang="en-SG">
                        <a:noFill/>
                      </a:rPr>
                      <a:t> </a:t>
                    </a:r>
                  </a:p>
                </p:txBody>
              </p:sp>
            </mc:Fallback>
          </mc:AlternateContent>
          <p:cxnSp>
            <p:nvCxnSpPr>
              <p:cNvPr id="39" name="Straight Arrow Connector 38"/>
              <p:cNvCxnSpPr/>
              <p:nvPr/>
            </p:nvCxnSpPr>
            <p:spPr>
              <a:xfrm>
                <a:off x="6477000" y="1652409"/>
                <a:ext cx="0" cy="8239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613982" y="1525888"/>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7448685" y="1238984"/>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41" name="TextBox 40"/>
                  <p:cNvSpPr txBox="1">
                    <a:spLocks noRot="1" noChangeAspect="1" noMove="1" noResize="1" noEditPoints="1" noAdjustHandles="1" noChangeArrowheads="1" noChangeShapeType="1" noTextEdit="1"/>
                  </p:cNvSpPr>
                  <p:nvPr/>
                </p:nvSpPr>
                <p:spPr>
                  <a:xfrm>
                    <a:off x="7448685" y="1238984"/>
                    <a:ext cx="201145" cy="276999"/>
                  </a:xfrm>
                  <a:prstGeom prst="rect">
                    <a:avLst/>
                  </a:prstGeom>
                  <a:blipFill rotWithShape="0">
                    <a:blip r:embed="rId18"/>
                    <a:stretch>
                      <a:fillRect l="-15152" r="-12121"/>
                    </a:stretch>
                  </a:blipFill>
                </p:spPr>
                <p:txBody>
                  <a:bodyPr/>
                  <a:lstStyle/>
                  <a:p>
                    <a:r>
                      <a:rPr lang="en-SG">
                        <a:noFill/>
                      </a:rPr>
                      <a:t> </a:t>
                    </a:r>
                  </a:p>
                </p:txBody>
              </p:sp>
            </mc:Fallback>
          </mc:AlternateContent>
          <p:cxnSp>
            <p:nvCxnSpPr>
              <p:cNvPr id="56" name="Straight Arrow Connector 55"/>
              <p:cNvCxnSpPr/>
              <p:nvPr/>
            </p:nvCxnSpPr>
            <p:spPr>
              <a:xfrm>
                <a:off x="1840376" y="1387380"/>
                <a:ext cx="0" cy="13216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1572743" y="1918537"/>
                    <a:ext cx="262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SG" dirty="0"/>
                  </a:p>
                </p:txBody>
              </p:sp>
            </mc:Choice>
            <mc:Fallback xmlns="">
              <p:sp>
                <p:nvSpPr>
                  <p:cNvPr id="57" name="TextBox 56"/>
                  <p:cNvSpPr txBox="1">
                    <a:spLocks noRot="1" noChangeAspect="1" noMove="1" noResize="1" noEditPoints="1" noAdjustHandles="1" noChangeArrowheads="1" noChangeShapeType="1" noTextEdit="1"/>
                  </p:cNvSpPr>
                  <p:nvPr/>
                </p:nvSpPr>
                <p:spPr>
                  <a:xfrm>
                    <a:off x="1572743" y="1918537"/>
                    <a:ext cx="262059" cy="276999"/>
                  </a:xfrm>
                  <a:prstGeom prst="rect">
                    <a:avLst/>
                  </a:prstGeom>
                  <a:blipFill rotWithShape="0">
                    <a:blip r:embed="rId23"/>
                    <a:stretch>
                      <a:fillRect l="-11628" r="-9302" b="-2222"/>
                    </a:stretch>
                  </a:blipFill>
                </p:spPr>
                <p:txBody>
                  <a:bodyPr/>
                  <a:lstStyle/>
                  <a:p>
                    <a:r>
                      <a:rPr lang="en-SG">
                        <a:noFill/>
                      </a:rPr>
                      <a:t> </a:t>
                    </a:r>
                  </a:p>
                </p:txBody>
              </p:sp>
            </mc:Fallback>
          </mc:AlternateContent>
          <p:cxnSp>
            <p:nvCxnSpPr>
              <p:cNvPr id="58" name="Straight Arrow Connector 57"/>
              <p:cNvCxnSpPr/>
              <p:nvPr/>
            </p:nvCxnSpPr>
            <p:spPr>
              <a:xfrm>
                <a:off x="1965782" y="1295400"/>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p:cNvSpPr txBox="1"/>
                <p:nvPr/>
              </p:nvSpPr>
              <p:spPr>
                <a:xfrm>
                  <a:off x="2800485" y="1008496"/>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59" name="TextBox 58"/>
                <p:cNvSpPr txBox="1">
                  <a:spLocks noRot="1" noChangeAspect="1" noMove="1" noResize="1" noEditPoints="1" noAdjustHandles="1" noChangeArrowheads="1" noChangeShapeType="1" noTextEdit="1"/>
                </p:cNvSpPr>
                <p:nvPr/>
              </p:nvSpPr>
              <p:spPr>
                <a:xfrm>
                  <a:off x="2800485" y="1008496"/>
                  <a:ext cx="201145" cy="276999"/>
                </a:xfrm>
                <a:prstGeom prst="rect">
                  <a:avLst/>
                </a:prstGeom>
                <a:blipFill rotWithShape="0">
                  <a:blip r:embed="rId24"/>
                  <a:stretch>
                    <a:fillRect l="-15152" r="-12121"/>
                  </a:stretch>
                </a:blipFill>
              </p:spPr>
              <p:txBody>
                <a:bodyPr/>
                <a:lstStyle/>
                <a:p>
                  <a:r>
                    <a:rPr lang="en-SG">
                      <a:noFill/>
                    </a:rPr>
                    <a:t> </a:t>
                  </a:r>
                </a:p>
              </p:txBody>
            </p:sp>
          </mc:Fallback>
        </mc:AlternateContent>
      </p:grpSp>
      <p:grpSp>
        <p:nvGrpSpPr>
          <p:cNvPr id="21" name="Group 20">
            <a:extLst>
              <a:ext uri="{FF2B5EF4-FFF2-40B4-BE49-F238E27FC236}">
                <a16:creationId xmlns:a16="http://schemas.microsoft.com/office/drawing/2014/main" id="{AC4762D8-B0F3-5A41-ADD3-2C24AB93487D}"/>
              </a:ext>
            </a:extLst>
          </p:cNvPr>
          <p:cNvGrpSpPr/>
          <p:nvPr/>
        </p:nvGrpSpPr>
        <p:grpSpPr>
          <a:xfrm>
            <a:off x="2919980" y="3886200"/>
            <a:ext cx="3513149" cy="439534"/>
            <a:chOff x="2919980" y="3886200"/>
            <a:chExt cx="3513149" cy="439534"/>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3E634173-5C02-B043-B03C-4D846AAC4D99}"/>
                    </a:ext>
                  </a:extLst>
                </p:cNvPr>
                <p:cNvSpPr/>
                <p:nvPr/>
              </p:nvSpPr>
              <p:spPr>
                <a:xfrm>
                  <a:off x="4191000" y="3886200"/>
                  <a:ext cx="2242129"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solidFill>
                                  <a:srgbClr val="002060"/>
                                </a:solidFill>
                                <a:latin typeface="Cambria Math" panose="02040503050406030204" pitchFamily="18" charset="0"/>
                              </a:rPr>
                            </m:ctrlPr>
                          </m:sSubPr>
                          <m:e>
                            <m:r>
                              <m:rPr>
                                <m:sty m:val="p"/>
                              </m:rPr>
                              <a:rPr lang="en-US" sz="2000" dirty="0">
                                <a:solidFill>
                                  <a:srgbClr val="002060"/>
                                </a:solidFill>
                                <a:latin typeface="Cambria Math" panose="02040503050406030204" pitchFamily="18" charset="0"/>
                              </a:rPr>
                              <m:t>pref</m:t>
                            </m:r>
                          </m:e>
                          <m:sub>
                            <m:r>
                              <a:rPr lang="en-US" sz="2000" b="0" i="1" dirty="0" smtClean="0">
                                <a:solidFill>
                                  <a:srgbClr val="002060"/>
                                </a:solidFill>
                                <a:latin typeface="Cambria Math" panose="02040503050406030204" pitchFamily="18" charset="0"/>
                              </a:rPr>
                              <m:t>𝑢</m:t>
                            </m:r>
                          </m:sub>
                        </m:sSub>
                        <m:d>
                          <m:dPr>
                            <m:ctrlPr>
                              <a:rPr lang="en-US" sz="2000" b="0" i="1" dirty="0" smtClean="0">
                                <a:solidFill>
                                  <a:srgbClr val="002060"/>
                                </a:solidFill>
                                <a:latin typeface="Cambria Math" panose="02040503050406030204" pitchFamily="18" charset="0"/>
                              </a:rPr>
                            </m:ctrlPr>
                          </m:dPr>
                          <m:e>
                            <m:r>
                              <a:rPr lang="en-US" sz="2000" b="0" i="1" dirty="0" smtClean="0">
                                <a:solidFill>
                                  <a:srgbClr val="002060"/>
                                </a:solidFill>
                                <a:latin typeface="Cambria Math" panose="02040503050406030204" pitchFamily="18" charset="0"/>
                              </a:rPr>
                              <m:t>𝑖</m:t>
                            </m:r>
                          </m:e>
                        </m:d>
                        <m:r>
                          <a:rPr lang="en-US" sz="2000" b="0" i="1" dirty="0" smtClean="0">
                            <a:solidFill>
                              <a:srgbClr val="002060"/>
                            </a:solidFill>
                            <a:latin typeface="Cambria Math" panose="02040503050406030204" pitchFamily="18" charset="0"/>
                          </a:rPr>
                          <m:t>=</m:t>
                        </m:r>
                        <m:sSubSup>
                          <m:sSubSupPr>
                            <m:ctrlPr>
                              <a:rPr lang="en-US" sz="2000" b="0" i="1" dirty="0" smtClean="0">
                                <a:solidFill>
                                  <a:srgbClr val="002060"/>
                                </a:solidFill>
                                <a:latin typeface="Cambria Math" panose="02040503050406030204" pitchFamily="18" charset="0"/>
                              </a:rPr>
                            </m:ctrlPr>
                          </m:sSubSupPr>
                          <m:e>
                            <m:r>
                              <a:rPr lang="en-US" sz="2000" b="0" i="1" dirty="0" smtClean="0">
                                <a:solidFill>
                                  <a:srgbClr val="002060"/>
                                </a:solidFill>
                                <a:latin typeface="Cambria Math" panose="02040503050406030204" pitchFamily="18" charset="0"/>
                              </a:rPr>
                              <m:t>𝑥</m:t>
                            </m:r>
                          </m:e>
                          <m:sub>
                            <m:r>
                              <a:rPr lang="en-US" sz="2000" b="0" i="1" dirty="0" smtClean="0">
                                <a:solidFill>
                                  <a:srgbClr val="002060"/>
                                </a:solidFill>
                                <a:latin typeface="Cambria Math" panose="02040503050406030204" pitchFamily="18" charset="0"/>
                              </a:rPr>
                              <m:t>𝑢</m:t>
                            </m:r>
                          </m:sub>
                          <m:sup>
                            <m:r>
                              <a:rPr lang="en-US" sz="2000" b="0" i="1" dirty="0" smtClean="0">
                                <a:solidFill>
                                  <a:srgbClr val="002060"/>
                                </a:solidFill>
                                <a:latin typeface="Cambria Math" panose="02040503050406030204" pitchFamily="18" charset="0"/>
                              </a:rPr>
                              <m:t>𝑇</m:t>
                            </m:r>
                          </m:sup>
                        </m:sSubSup>
                        <m:sSub>
                          <m:sSubPr>
                            <m:ctrlPr>
                              <a:rPr lang="en-US" sz="2000" b="0" i="1" dirty="0" smtClean="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rPr>
                              <m:t>𝑦</m:t>
                            </m:r>
                          </m:e>
                          <m:sub>
                            <m:r>
                              <a:rPr lang="en-US" sz="2000" b="0" i="1" dirty="0" smtClean="0">
                                <a:solidFill>
                                  <a:srgbClr val="002060"/>
                                </a:solidFill>
                                <a:latin typeface="Cambria Math" panose="02040503050406030204" pitchFamily="18" charset="0"/>
                              </a:rPr>
                              <m:t>𝑖</m:t>
                            </m:r>
                          </m:sub>
                        </m:sSub>
                      </m:oMath>
                    </m:oMathPara>
                  </a14:m>
                  <a:endParaRPr lang="en-SG" sz="20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60" name="Rectangle 59">
                  <a:extLst>
                    <a:ext uri="{FF2B5EF4-FFF2-40B4-BE49-F238E27FC236}">
                      <a16:creationId xmlns:a16="http://schemas.microsoft.com/office/drawing/2014/main" id="{3E634173-5C02-B043-B03C-4D846AAC4D99}"/>
                    </a:ext>
                  </a:extLst>
                </p:cNvPr>
                <p:cNvSpPr>
                  <a:spLocks noRot="1" noChangeAspect="1" noMove="1" noResize="1" noEditPoints="1" noAdjustHandles="1" noChangeArrowheads="1" noChangeShapeType="1" noTextEdit="1"/>
                </p:cNvSpPr>
                <p:nvPr/>
              </p:nvSpPr>
              <p:spPr>
                <a:xfrm>
                  <a:off x="4191000" y="3886200"/>
                  <a:ext cx="2242129" cy="400110"/>
                </a:xfrm>
                <a:prstGeom prst="rect">
                  <a:avLst/>
                </a:prstGeom>
                <a:blipFill>
                  <a:blip r:embed="rId25"/>
                  <a:stretch>
                    <a:fillRect b="-9091"/>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D2ABD69F-EE78-E146-B7EE-CDE44097C3C3}"/>
                </a:ext>
              </a:extLst>
            </p:cNvPr>
            <p:cNvSpPr txBox="1"/>
            <p:nvPr/>
          </p:nvSpPr>
          <p:spPr>
            <a:xfrm>
              <a:off x="2919980" y="3925624"/>
              <a:ext cx="1318182" cy="400110"/>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Prediction</a:t>
              </a:r>
              <a:endParaRPr lang="en-US" b="1" dirty="0">
                <a:latin typeface="Times New Roman" panose="02020603050405020304" pitchFamily="18" charset="0"/>
                <a:cs typeface="Times New Roman" panose="02020603050405020304" pitchFamily="18" charset="0"/>
              </a:endParaRPr>
            </a:p>
          </p:txBody>
        </p:sp>
      </p:grpSp>
      <p:grpSp>
        <p:nvGrpSpPr>
          <p:cNvPr id="22" name="Group 21">
            <a:extLst>
              <a:ext uri="{FF2B5EF4-FFF2-40B4-BE49-F238E27FC236}">
                <a16:creationId xmlns:a16="http://schemas.microsoft.com/office/drawing/2014/main" id="{0E8913BD-9BF3-FC4F-9915-E155C29F23E7}"/>
              </a:ext>
            </a:extLst>
          </p:cNvPr>
          <p:cNvGrpSpPr/>
          <p:nvPr/>
        </p:nvGrpSpPr>
        <p:grpSpPr>
          <a:xfrm>
            <a:off x="504047" y="4833795"/>
            <a:ext cx="6944112" cy="932628"/>
            <a:chOff x="618874" y="4974770"/>
            <a:chExt cx="6944112" cy="932628"/>
          </a:xfrm>
        </p:grpSpPr>
        <p:sp>
          <p:nvSpPr>
            <p:cNvPr id="65" name="TextBox 64">
              <a:extLst>
                <a:ext uri="{FF2B5EF4-FFF2-40B4-BE49-F238E27FC236}">
                  <a16:creationId xmlns:a16="http://schemas.microsoft.com/office/drawing/2014/main" id="{8B96D60A-58F5-704F-9D15-E3852B6852DB}"/>
                </a:ext>
              </a:extLst>
            </p:cNvPr>
            <p:cNvSpPr txBox="1"/>
            <p:nvPr/>
          </p:nvSpPr>
          <p:spPr>
            <a:xfrm>
              <a:off x="618874" y="5199512"/>
              <a:ext cx="1513268"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Learning Objective</a:t>
              </a:r>
              <a:endParaRPr lang="en-SG"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D5E8021A-C655-8841-A48C-52B1204466E2}"/>
                    </a:ext>
                  </a:extLst>
                </p:cNvPr>
                <p:cNvSpPr/>
                <p:nvPr/>
              </p:nvSpPr>
              <p:spPr>
                <a:xfrm>
                  <a:off x="3395114" y="4974770"/>
                  <a:ext cx="4167872" cy="93262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2000" b="0" i="1" dirty="0" smtClean="0">
                                <a:solidFill>
                                  <a:srgbClr val="002060"/>
                                </a:solidFill>
                                <a:latin typeface="Cambria Math" panose="02040503050406030204" pitchFamily="18" charset="0"/>
                              </a:rPr>
                            </m:ctrlPr>
                          </m:funcPr>
                          <m:fName>
                            <m:func>
                              <m:funcPr>
                                <m:ctrlPr>
                                  <a:rPr lang="en-US" sz="2000" b="0" i="1" dirty="0" smtClean="0">
                                    <a:solidFill>
                                      <a:srgbClr val="002060"/>
                                    </a:solidFill>
                                    <a:latin typeface="Cambria Math" panose="02040503050406030204" pitchFamily="18" charset="0"/>
                                  </a:rPr>
                                </m:ctrlPr>
                              </m:funcPr>
                              <m:fName>
                                <m:limLow>
                                  <m:limLowPr>
                                    <m:ctrlPr>
                                      <a:rPr lang="en-US" sz="2000" b="0" i="1" dirty="0" smtClean="0">
                                        <a:solidFill>
                                          <a:srgbClr val="002060"/>
                                        </a:solidFill>
                                        <a:latin typeface="Cambria Math" panose="02040503050406030204" pitchFamily="18" charset="0"/>
                                      </a:rPr>
                                    </m:ctrlPr>
                                  </m:limLowPr>
                                  <m:e>
                                    <m:r>
                                      <m:rPr>
                                        <m:sty m:val="p"/>
                                      </m:rPr>
                                      <a:rPr lang="en-US" sz="2000" b="0" i="0" dirty="0" smtClean="0">
                                        <a:solidFill>
                                          <a:srgbClr val="002060"/>
                                        </a:solidFill>
                                        <a:latin typeface="Cambria Math" panose="02040503050406030204" pitchFamily="18" charset="0"/>
                                      </a:rPr>
                                      <m:t>min</m:t>
                                    </m:r>
                                  </m:e>
                                  <m:lim>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𝑥</m:t>
                                        </m:r>
                                      </m:e>
                                      <m:sub>
                                        <m:r>
                                          <a:rPr lang="en-US" sz="2000" i="1" dirty="0">
                                            <a:solidFill>
                                              <a:srgbClr val="002060"/>
                                            </a:solidFill>
                                            <a:latin typeface="Cambria Math" panose="02040503050406030204" pitchFamily="18" charset="0"/>
                                          </a:rPr>
                                          <m:t>𝑢</m:t>
                                        </m:r>
                                      </m:sub>
                                    </m:sSub>
                                    <m:r>
                                      <a:rPr lang="en-US" sz="2000" dirty="0">
                                        <a:solidFill>
                                          <a:srgbClr val="002060"/>
                                        </a:solidFill>
                                        <a:latin typeface="Cambria Math" panose="02040503050406030204" pitchFamily="18" charset="0"/>
                                      </a:rPr>
                                      <m:t>, </m:t>
                                    </m:r>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𝑦</m:t>
                                        </m:r>
                                      </m:e>
                                      <m:sub>
                                        <m:r>
                                          <a:rPr lang="en-US" sz="2000" i="1" dirty="0">
                                            <a:solidFill>
                                              <a:srgbClr val="002060"/>
                                            </a:solidFill>
                                            <a:latin typeface="Cambria Math" panose="02040503050406030204" pitchFamily="18" charset="0"/>
                                          </a:rPr>
                                          <m:t>𝑖</m:t>
                                        </m:r>
                                      </m:sub>
                                    </m:sSub>
                                  </m:lim>
                                </m:limLow>
                              </m:fName>
                              <m:e>
                                <m:nary>
                                  <m:naryPr>
                                    <m:chr m:val="∑"/>
                                    <m:ctrlPr>
                                      <a:rPr lang="en-US" sz="2000" i="1" dirty="0">
                                        <a:solidFill>
                                          <a:srgbClr val="002060"/>
                                        </a:solidFill>
                                        <a:latin typeface="Cambria Math" panose="02040503050406030204" pitchFamily="18" charset="0"/>
                                      </a:rPr>
                                    </m:ctrlPr>
                                  </m:naryPr>
                                  <m:sub>
                                    <m:r>
                                      <m:rPr>
                                        <m:brk m:alnAt="23"/>
                                      </m:rPr>
                                      <a:rPr lang="en-US" sz="2000" i="1" dirty="0">
                                        <a:solidFill>
                                          <a:srgbClr val="002060"/>
                                        </a:solidFill>
                                        <a:latin typeface="Cambria Math" panose="02040503050406030204" pitchFamily="18" charset="0"/>
                                      </a:rPr>
                                      <m:t>𝑢</m:t>
                                    </m:r>
                                  </m:sub>
                                  <m:sup>
                                    <m:r>
                                      <a:rPr lang="en-US" sz="2000" i="1" dirty="0">
                                        <a:solidFill>
                                          <a:srgbClr val="002060"/>
                                        </a:solidFill>
                                        <a:latin typeface="Cambria Math" panose="02040503050406030204" pitchFamily="18" charset="0"/>
                                      </a:rPr>
                                      <m:t>𝑚</m:t>
                                    </m:r>
                                  </m:sup>
                                  <m:e>
                                    <m:nary>
                                      <m:naryPr>
                                        <m:chr m:val="∑"/>
                                        <m:ctrlPr>
                                          <a:rPr lang="en-US" sz="2000" i="1" dirty="0">
                                            <a:solidFill>
                                              <a:srgbClr val="002060"/>
                                            </a:solidFill>
                                            <a:latin typeface="Cambria Math" panose="02040503050406030204" pitchFamily="18" charset="0"/>
                                          </a:rPr>
                                        </m:ctrlPr>
                                      </m:naryPr>
                                      <m:sub>
                                        <m:r>
                                          <a:rPr lang="en-US" sz="2000" i="1" dirty="0">
                                            <a:solidFill>
                                              <a:srgbClr val="002060"/>
                                            </a:solidFill>
                                            <a:latin typeface="Cambria Math" panose="02040503050406030204" pitchFamily="18" charset="0"/>
                                          </a:rPr>
                                          <m:t>𝑖</m:t>
                                        </m:r>
                                      </m:sub>
                                      <m:sup>
                                        <m:r>
                                          <a:rPr lang="en-US" sz="2000" i="1" dirty="0">
                                            <a:solidFill>
                                              <a:srgbClr val="002060"/>
                                            </a:solidFill>
                                            <a:latin typeface="Cambria Math" panose="02040503050406030204" pitchFamily="18" charset="0"/>
                                            <a:ea typeface="Cambria Math" panose="02040503050406030204" pitchFamily="18" charset="0"/>
                                          </a:rPr>
                                          <m:t>𝑛</m:t>
                                        </m:r>
                                      </m:sup>
                                      <m:e>
                                        <m:sSub>
                                          <m:sSubPr>
                                            <m:ctrlPr>
                                              <a:rPr lang="en-US" sz="2000" i="1" dirty="0" smtClean="0">
                                                <a:solidFill>
                                                  <a:srgbClr val="002060"/>
                                                </a:solidFill>
                                                <a:latin typeface="Cambria Math" panose="02040503050406030204" pitchFamily="18" charset="0"/>
                                                <a:ea typeface="Cambria Math" panose="02040503050406030204" pitchFamily="18" charset="0"/>
                                              </a:rPr>
                                            </m:ctrlPr>
                                          </m:sSubPr>
                                          <m:e>
                                            <m:r>
                                              <a:rPr lang="en-US" sz="2000" b="0" i="1" dirty="0" smtClean="0">
                                                <a:solidFill>
                                                  <a:srgbClr val="002060"/>
                                                </a:solidFill>
                                                <a:latin typeface="Cambria Math" panose="02040503050406030204" pitchFamily="18" charset="0"/>
                                                <a:ea typeface="Cambria Math" panose="02040503050406030204" pitchFamily="18" charset="0"/>
                                              </a:rPr>
                                              <m:t>𝐼</m:t>
                                            </m:r>
                                          </m:e>
                                          <m:sub>
                                            <m:r>
                                              <a:rPr lang="en-US" sz="2000" b="0" i="1" dirty="0" smtClean="0">
                                                <a:solidFill>
                                                  <a:srgbClr val="002060"/>
                                                </a:solidFill>
                                                <a:latin typeface="Cambria Math" panose="02040503050406030204" pitchFamily="18" charset="0"/>
                                                <a:ea typeface="Cambria Math" panose="02040503050406030204" pitchFamily="18" charset="0"/>
                                              </a:rPr>
                                              <m:t>𝑖𝑗</m:t>
                                            </m:r>
                                          </m:sub>
                                        </m:sSub>
                                        <m:sSup>
                                          <m:sSupPr>
                                            <m:ctrlPr>
                                              <a:rPr lang="en-US" sz="2000" i="1" dirty="0">
                                                <a:solidFill>
                                                  <a:srgbClr val="002060"/>
                                                </a:solidFill>
                                                <a:latin typeface="Cambria Math" panose="02040503050406030204" pitchFamily="18" charset="0"/>
                                                <a:ea typeface="Cambria Math" panose="02040503050406030204" pitchFamily="18" charset="0"/>
                                              </a:rPr>
                                            </m:ctrlPr>
                                          </m:sSupPr>
                                          <m:e>
                                            <m:r>
                                              <a:rPr lang="en-US" sz="2000" i="1" dirty="0">
                                                <a:solidFill>
                                                  <a:srgbClr val="002060"/>
                                                </a:solidFill>
                                                <a:latin typeface="Cambria Math" panose="02040503050406030204" pitchFamily="18" charset="0"/>
                                              </a:rPr>
                                              <m:t>(</m:t>
                                            </m:r>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𝑟</m:t>
                                                </m:r>
                                              </m:e>
                                              <m:sub>
                                                <m:r>
                                                  <a:rPr lang="en-US" sz="2000" i="1" dirty="0">
                                                    <a:solidFill>
                                                      <a:srgbClr val="002060"/>
                                                    </a:solidFill>
                                                    <a:latin typeface="Cambria Math" panose="02040503050406030204" pitchFamily="18" charset="0"/>
                                                  </a:rPr>
                                                  <m:t>𝑢𝑖</m:t>
                                                </m:r>
                                              </m:sub>
                                            </m:sSub>
                                            <m:r>
                                              <a:rPr lang="en-US" sz="2000" i="1" dirty="0">
                                                <a:solidFill>
                                                  <a:srgbClr val="002060"/>
                                                </a:solidFill>
                                                <a:latin typeface="Cambria Math" panose="02040503050406030204" pitchFamily="18" charset="0"/>
                                              </a:rPr>
                                              <m:t> − </m:t>
                                            </m:r>
                                            <m:sSubSup>
                                              <m:sSubSupPr>
                                                <m:ctrlPr>
                                                  <a:rPr lang="en-US" sz="2000" i="1" dirty="0">
                                                    <a:solidFill>
                                                      <a:srgbClr val="002060"/>
                                                    </a:solidFill>
                                                    <a:latin typeface="Cambria Math" panose="02040503050406030204" pitchFamily="18" charset="0"/>
                                                  </a:rPr>
                                                </m:ctrlPr>
                                              </m:sSubSupPr>
                                              <m:e>
                                                <m:r>
                                                  <a:rPr lang="en-US" sz="2000" i="1" dirty="0">
                                                    <a:solidFill>
                                                      <a:srgbClr val="002060"/>
                                                    </a:solidFill>
                                                    <a:latin typeface="Cambria Math" panose="02040503050406030204" pitchFamily="18" charset="0"/>
                                                  </a:rPr>
                                                  <m:t>𝑥</m:t>
                                                </m:r>
                                              </m:e>
                                              <m:sub>
                                                <m:r>
                                                  <a:rPr lang="en-US" sz="2000" i="1" dirty="0">
                                                    <a:solidFill>
                                                      <a:srgbClr val="002060"/>
                                                    </a:solidFill>
                                                    <a:latin typeface="Cambria Math" panose="02040503050406030204" pitchFamily="18" charset="0"/>
                                                  </a:rPr>
                                                  <m:t>𝑢</m:t>
                                                </m:r>
                                              </m:sub>
                                              <m:sup>
                                                <m:r>
                                                  <a:rPr lang="en-US" sz="2000" i="1" dirty="0">
                                                    <a:solidFill>
                                                      <a:srgbClr val="002060"/>
                                                    </a:solidFill>
                                                    <a:latin typeface="Cambria Math" panose="02040503050406030204" pitchFamily="18" charset="0"/>
                                                  </a:rPr>
                                                  <m:t>𝑇</m:t>
                                                </m:r>
                                              </m:sup>
                                            </m:sSubSup>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rPr>
                                                  <m:t>𝑦</m:t>
                                                </m:r>
                                              </m:e>
                                              <m:sub>
                                                <m:r>
                                                  <a:rPr lang="en-US" sz="2000" i="1" dirty="0">
                                                    <a:solidFill>
                                                      <a:srgbClr val="002060"/>
                                                    </a:solidFill>
                                                    <a:latin typeface="Cambria Math" panose="02040503050406030204" pitchFamily="18" charset="0"/>
                                                  </a:rPr>
                                                  <m:t>𝑖</m:t>
                                                </m:r>
                                              </m:sub>
                                            </m:sSub>
                                            <m:r>
                                              <a:rPr lang="en-US" sz="2000" i="1" dirty="0">
                                                <a:solidFill>
                                                  <a:srgbClr val="002060"/>
                                                </a:solidFill>
                                                <a:latin typeface="Cambria Math" panose="02040503050406030204" pitchFamily="18" charset="0"/>
                                              </a:rPr>
                                              <m:t>)</m:t>
                                            </m:r>
                                          </m:e>
                                          <m:sup>
                                            <m:r>
                                              <a:rPr lang="en-US" sz="2000" i="1" dirty="0">
                                                <a:solidFill>
                                                  <a:srgbClr val="002060"/>
                                                </a:solidFill>
                                                <a:latin typeface="Cambria Math" panose="02040503050406030204" pitchFamily="18" charset="0"/>
                                                <a:ea typeface="Cambria Math" panose="02040503050406030204" pitchFamily="18" charset="0"/>
                                              </a:rPr>
                                              <m:t>2</m:t>
                                            </m:r>
                                          </m:sup>
                                        </m:sSup>
                                      </m:e>
                                    </m:nary>
                                    <m:r>
                                      <a:rPr lang="en-US" sz="2000" i="1" dirty="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ea typeface="Cambria Math" panose="02040503050406030204" pitchFamily="18" charset="0"/>
                                      </a:rPr>
                                      <m:t>𝜆</m:t>
                                    </m:r>
                                    <m:nary>
                                      <m:naryPr>
                                        <m:chr m:val="∑"/>
                                        <m:ctrlPr>
                                          <a:rPr lang="en-US" sz="2000" i="1" dirty="0">
                                            <a:solidFill>
                                              <a:srgbClr val="002060"/>
                                            </a:solidFill>
                                            <a:latin typeface="Cambria Math" panose="02040503050406030204" pitchFamily="18" charset="0"/>
                                          </a:rPr>
                                        </m:ctrlPr>
                                      </m:naryPr>
                                      <m:sub>
                                        <m:r>
                                          <m:rPr>
                                            <m:brk m:alnAt="23"/>
                                          </m:rPr>
                                          <a:rPr lang="en-US" sz="2000" i="1" dirty="0">
                                            <a:solidFill>
                                              <a:srgbClr val="002060"/>
                                            </a:solidFill>
                                            <a:latin typeface="Cambria Math" panose="02040503050406030204" pitchFamily="18" charset="0"/>
                                          </a:rPr>
                                          <m:t>𝑢</m:t>
                                        </m:r>
                                      </m:sub>
                                      <m:sup>
                                        <m:r>
                                          <a:rPr lang="en-US" sz="2000" i="1" dirty="0">
                                            <a:solidFill>
                                              <a:srgbClr val="002060"/>
                                            </a:solidFill>
                                            <a:latin typeface="Cambria Math" panose="02040503050406030204" pitchFamily="18" charset="0"/>
                                          </a:rPr>
                                          <m:t>𝑚</m:t>
                                        </m:r>
                                      </m:sup>
                                      <m:e>
                                        <m:sSup>
                                          <m:sSupPr>
                                            <m:ctrlPr>
                                              <a:rPr lang="en-US" sz="2000" i="1" dirty="0">
                                                <a:solidFill>
                                                  <a:srgbClr val="002060"/>
                                                </a:solidFill>
                                                <a:latin typeface="Cambria Math" panose="02040503050406030204" pitchFamily="18" charset="0"/>
                                              </a:rPr>
                                            </m:ctrlPr>
                                          </m:sSupPr>
                                          <m:e>
                                            <m:d>
                                              <m:dPr>
                                                <m:begChr m:val="‖"/>
                                                <m:endChr m:val="‖"/>
                                                <m:ctrlPr>
                                                  <a:rPr lang="en-US" sz="2000" i="1" dirty="0">
                                                    <a:solidFill>
                                                      <a:srgbClr val="002060"/>
                                                    </a:solidFill>
                                                    <a:latin typeface="Cambria Math" panose="02040503050406030204" pitchFamily="18" charset="0"/>
                                                  </a:rPr>
                                                </m:ctrlPr>
                                              </m:dPr>
                                              <m:e>
                                                <m:sSubSup>
                                                  <m:sSubSupPr>
                                                    <m:ctrlPr>
                                                      <a:rPr lang="en-US" sz="2000" i="1" dirty="0">
                                                        <a:solidFill>
                                                          <a:srgbClr val="002060"/>
                                                        </a:solidFill>
                                                        <a:latin typeface="Cambria Math" panose="02040503050406030204" pitchFamily="18" charset="0"/>
                                                      </a:rPr>
                                                    </m:ctrlPr>
                                                  </m:sSubSupPr>
                                                  <m:e>
                                                    <m:r>
                                                      <a:rPr lang="en-US" sz="2000" i="1" dirty="0">
                                                        <a:solidFill>
                                                          <a:srgbClr val="002060"/>
                                                        </a:solidFill>
                                                        <a:latin typeface="Cambria Math" panose="02040503050406030204" pitchFamily="18" charset="0"/>
                                                      </a:rPr>
                                                      <m:t>𝑥</m:t>
                                                    </m:r>
                                                  </m:e>
                                                  <m:sub>
                                                    <m:r>
                                                      <a:rPr lang="en-US" sz="2000" i="1" dirty="0">
                                                        <a:solidFill>
                                                          <a:srgbClr val="002060"/>
                                                        </a:solidFill>
                                                        <a:latin typeface="Cambria Math" panose="02040503050406030204" pitchFamily="18" charset="0"/>
                                                      </a:rPr>
                                                      <m:t>𝑢</m:t>
                                                    </m:r>
                                                  </m:sub>
                                                  <m:sup/>
                                                </m:sSubSup>
                                              </m:e>
                                            </m:d>
                                          </m:e>
                                          <m:sup>
                                            <m:r>
                                              <a:rPr lang="en-US" sz="2000" i="1" dirty="0">
                                                <a:solidFill>
                                                  <a:srgbClr val="002060"/>
                                                </a:solidFill>
                                                <a:latin typeface="Cambria Math" panose="02040503050406030204" pitchFamily="18" charset="0"/>
                                              </a:rPr>
                                              <m:t>2</m:t>
                                            </m:r>
                                          </m:sup>
                                        </m:sSup>
                                      </m:e>
                                    </m:nary>
                                    <m:r>
                                      <a:rPr lang="en-US" sz="2000" i="1" dirty="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ea typeface="Cambria Math" panose="02040503050406030204" pitchFamily="18" charset="0"/>
                                      </a:rPr>
                                      <m:t>𝜆</m:t>
                                    </m:r>
                                    <m:nary>
                                      <m:naryPr>
                                        <m:chr m:val="∑"/>
                                        <m:ctrlPr>
                                          <a:rPr lang="en-US" sz="2000" i="1" dirty="0">
                                            <a:solidFill>
                                              <a:srgbClr val="002060"/>
                                            </a:solidFill>
                                            <a:latin typeface="Cambria Math" panose="02040503050406030204" pitchFamily="18" charset="0"/>
                                          </a:rPr>
                                        </m:ctrlPr>
                                      </m:naryPr>
                                      <m:sub>
                                        <m:r>
                                          <a:rPr lang="en-US" sz="2000" i="1" dirty="0">
                                            <a:solidFill>
                                              <a:srgbClr val="002060"/>
                                            </a:solidFill>
                                            <a:latin typeface="Cambria Math" panose="02040503050406030204" pitchFamily="18" charset="0"/>
                                          </a:rPr>
                                          <m:t>𝑖</m:t>
                                        </m:r>
                                      </m:sub>
                                      <m:sup>
                                        <m:r>
                                          <a:rPr lang="en-US" sz="2000" i="1" dirty="0">
                                            <a:solidFill>
                                              <a:srgbClr val="002060"/>
                                            </a:solidFill>
                                            <a:latin typeface="Cambria Math" panose="02040503050406030204" pitchFamily="18" charset="0"/>
                                          </a:rPr>
                                          <m:t>𝑛</m:t>
                                        </m:r>
                                      </m:sup>
                                      <m:e>
                                        <m:sSup>
                                          <m:sSupPr>
                                            <m:ctrlPr>
                                              <a:rPr lang="en-US" sz="2000" i="1" dirty="0">
                                                <a:solidFill>
                                                  <a:srgbClr val="002060"/>
                                                </a:solidFill>
                                                <a:latin typeface="Cambria Math" panose="02040503050406030204" pitchFamily="18" charset="0"/>
                                              </a:rPr>
                                            </m:ctrlPr>
                                          </m:sSupPr>
                                          <m:e>
                                            <m:d>
                                              <m:dPr>
                                                <m:begChr m:val="‖"/>
                                                <m:endChr m:val="‖"/>
                                                <m:ctrlPr>
                                                  <a:rPr lang="en-US" sz="2000" i="1" dirty="0">
                                                    <a:solidFill>
                                                      <a:srgbClr val="002060"/>
                                                    </a:solidFill>
                                                    <a:latin typeface="Cambria Math" panose="02040503050406030204" pitchFamily="18" charset="0"/>
                                                  </a:rPr>
                                                </m:ctrlPr>
                                              </m:dPr>
                                              <m:e>
                                                <m:sSubSup>
                                                  <m:sSubSupPr>
                                                    <m:ctrlPr>
                                                      <a:rPr lang="en-US" sz="2000" i="1" dirty="0">
                                                        <a:solidFill>
                                                          <a:srgbClr val="002060"/>
                                                        </a:solidFill>
                                                        <a:latin typeface="Cambria Math" panose="02040503050406030204" pitchFamily="18" charset="0"/>
                                                      </a:rPr>
                                                    </m:ctrlPr>
                                                  </m:sSubSupPr>
                                                  <m:e>
                                                    <m:r>
                                                      <a:rPr lang="en-US" sz="2000" i="1" dirty="0">
                                                        <a:solidFill>
                                                          <a:srgbClr val="002060"/>
                                                        </a:solidFill>
                                                        <a:latin typeface="Cambria Math" panose="02040503050406030204" pitchFamily="18" charset="0"/>
                                                      </a:rPr>
                                                      <m:t>𝑦</m:t>
                                                    </m:r>
                                                  </m:e>
                                                  <m:sub>
                                                    <m:r>
                                                      <a:rPr lang="en-US" sz="2000" i="1" dirty="0">
                                                        <a:solidFill>
                                                          <a:srgbClr val="002060"/>
                                                        </a:solidFill>
                                                        <a:latin typeface="Cambria Math" panose="02040503050406030204" pitchFamily="18" charset="0"/>
                                                      </a:rPr>
                                                      <m:t>𝑖</m:t>
                                                    </m:r>
                                                  </m:sub>
                                                  <m:sup/>
                                                </m:sSubSup>
                                              </m:e>
                                            </m:d>
                                          </m:e>
                                          <m:sup>
                                            <m:r>
                                              <a:rPr lang="en-US" sz="2000" i="1" dirty="0">
                                                <a:solidFill>
                                                  <a:srgbClr val="002060"/>
                                                </a:solidFill>
                                                <a:latin typeface="Cambria Math" panose="02040503050406030204" pitchFamily="18" charset="0"/>
                                              </a:rPr>
                                              <m:t>2</m:t>
                                            </m:r>
                                          </m:sup>
                                        </m:sSup>
                                      </m:e>
                                    </m:nary>
                                  </m:e>
                                </m:nary>
                              </m:e>
                            </m:func>
                          </m:fName>
                          <m:e/>
                        </m:func>
                      </m:oMath>
                    </m:oMathPara>
                  </a14:m>
                  <a:endParaRPr lang="en-SG" sz="20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71" name="Rectangle 70">
                  <a:extLst>
                    <a:ext uri="{FF2B5EF4-FFF2-40B4-BE49-F238E27FC236}">
                      <a16:creationId xmlns:a16="http://schemas.microsoft.com/office/drawing/2014/main" id="{D5E8021A-C655-8841-A48C-52B1204466E2}"/>
                    </a:ext>
                  </a:extLst>
                </p:cNvPr>
                <p:cNvSpPr>
                  <a:spLocks noRot="1" noChangeAspect="1" noMove="1" noResize="1" noEditPoints="1" noAdjustHandles="1" noChangeArrowheads="1" noChangeShapeType="1" noTextEdit="1"/>
                </p:cNvSpPr>
                <p:nvPr/>
              </p:nvSpPr>
              <p:spPr>
                <a:xfrm>
                  <a:off x="3395114" y="4974770"/>
                  <a:ext cx="4167872" cy="932628"/>
                </a:xfrm>
                <a:prstGeom prst="rect">
                  <a:avLst/>
                </a:prstGeom>
                <a:blipFill>
                  <a:blip r:embed="rId26"/>
                  <a:stretch>
                    <a:fillRect l="-40122" t="-104054" r="-22188" b="-156757"/>
                  </a:stretch>
                </a:blipFill>
              </p:spPr>
              <p:txBody>
                <a:bodyPr/>
                <a:lstStyle/>
                <a:p>
                  <a:r>
                    <a:rPr lang="en-US">
                      <a:noFill/>
                    </a:rPr>
                    <a:t> </a:t>
                  </a:r>
                </a:p>
              </p:txBody>
            </p:sp>
          </mc:Fallback>
        </mc:AlternateContent>
      </p:grpSp>
    </p:spTree>
    <p:extLst>
      <p:ext uri="{BB962C8B-B14F-4D97-AF65-F5344CB8AC3E}">
        <p14:creationId xmlns:p14="http://schemas.microsoft.com/office/powerpoint/2010/main" val="2469289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28936" y="269862"/>
            <a:ext cx="7924800" cy="523220"/>
          </a:xfrm>
        </p:spPr>
        <p:txBody>
          <a:bodyPr/>
          <a:lstStyle/>
          <a:p>
            <a:r>
              <a:rPr lang="en-US" sz="2800" dirty="0">
                <a:latin typeface="Times New Roman" panose="02020603050405020304" pitchFamily="18" charset="0"/>
                <a:cs typeface="Times New Roman" panose="02020603050405020304" pitchFamily="18" charset="0"/>
              </a:rPr>
              <a:t>Stochastic Gradient Descent</a:t>
            </a:r>
            <a:endParaRPr lang="en-SG" sz="2800" dirty="0">
              <a:latin typeface="Times New Roman" panose="02020603050405020304" pitchFamily="18" charset="0"/>
              <a:cs typeface="Times New Roman" panose="02020603050405020304" pitchFamily="18" charset="0"/>
            </a:endParaRPr>
          </a:p>
        </p:txBody>
      </p:sp>
      <p:grpSp>
        <p:nvGrpSpPr>
          <p:cNvPr id="13" name="Group 12"/>
          <p:cNvGrpSpPr/>
          <p:nvPr/>
        </p:nvGrpSpPr>
        <p:grpSpPr>
          <a:xfrm>
            <a:off x="1244479" y="1524000"/>
            <a:ext cx="6809257" cy="1709387"/>
            <a:chOff x="1572743" y="1008496"/>
            <a:chExt cx="6809257" cy="1709387"/>
          </a:xfrm>
        </p:grpSpPr>
        <mc:AlternateContent xmlns:mc="http://schemas.openxmlformats.org/markup-compatibility/2006" xmlns:a14="http://schemas.microsoft.com/office/drawing/2010/main">
          <mc:Choice Requires="a14">
            <p:sp>
              <p:nvSpPr>
                <p:cNvPr id="32" name="TextBox 31"/>
                <p:cNvSpPr txBox="1"/>
                <p:nvPr/>
              </p:nvSpPr>
              <p:spPr>
                <a:xfrm>
                  <a:off x="5009798" y="1051732"/>
                  <a:ext cx="204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32" name="TextBox 31"/>
                <p:cNvSpPr txBox="1">
                  <a:spLocks noRot="1" noChangeAspect="1" noMove="1" noResize="1" noEditPoints="1" noAdjustHandles="1" noChangeArrowheads="1" noChangeShapeType="1" noTextEdit="1"/>
                </p:cNvSpPr>
                <p:nvPr/>
              </p:nvSpPr>
              <p:spPr>
                <a:xfrm>
                  <a:off x="5009798" y="1051732"/>
                  <a:ext cx="204479" cy="276999"/>
                </a:xfrm>
                <a:prstGeom prst="rect">
                  <a:avLst/>
                </a:prstGeom>
                <a:blipFill rotWithShape="0">
                  <a:blip r:embed="rId16"/>
                  <a:stretch>
                    <a:fillRect l="-27273" r="-24242" b="-11111"/>
                  </a:stretch>
                </a:blipFill>
              </p:spPr>
              <p:txBody>
                <a:bodyPr/>
                <a:lstStyle/>
                <a:p>
                  <a:r>
                    <a:rPr lang="en-SG">
                      <a:noFill/>
                    </a:rPr>
                    <a:t> </a:t>
                  </a:r>
                </a:p>
              </p:txBody>
            </p:sp>
          </mc:Fallback>
        </mc:AlternateContent>
        <p:grpSp>
          <p:nvGrpSpPr>
            <p:cNvPr id="9" name="Group 8"/>
            <p:cNvGrpSpPr/>
            <p:nvPr/>
          </p:nvGrpSpPr>
          <p:grpSpPr>
            <a:xfrm>
              <a:off x="1572743" y="1238984"/>
              <a:ext cx="6809257" cy="1478899"/>
              <a:chOff x="1572743" y="1238984"/>
              <a:chExt cx="6809257" cy="1478899"/>
            </a:xfrm>
          </p:grpSpPr>
          <mc:AlternateContent xmlns:mc="http://schemas.openxmlformats.org/markup-compatibility/2006" xmlns:a14="http://schemas.microsoft.com/office/drawing/2010/main">
            <mc:Choice Requires="a14">
              <p:sp>
                <p:nvSpPr>
                  <p:cNvPr id="3" name="Rectangle 2"/>
                  <p:cNvSpPr/>
                  <p:nvPr/>
                </p:nvSpPr>
                <p:spPr>
                  <a:xfrm>
                    <a:off x="1950028" y="1396192"/>
                    <a:ext cx="1754163" cy="13216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950028" y="1396192"/>
                    <a:ext cx="1754163" cy="1321691"/>
                  </a:xfrm>
                  <a:prstGeom prst="rect">
                    <a:avLst/>
                  </a:prstGeom>
                  <a:blipFill rotWithShape="0">
                    <a:blip r:embed="rId3"/>
                    <a:stretch>
                      <a:fillRect/>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723378" y="1818145"/>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723378" y="1818145"/>
                    <a:ext cx="504945" cy="492443"/>
                  </a:xfrm>
                  <a:prstGeom prst="rect">
                    <a:avLst/>
                  </a:prstGeom>
                  <a:blipFill rotWithShape="0">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754411" y="1387380"/>
                    <a:ext cx="778580" cy="13305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b="0" i="1" dirty="0" smtClean="0">
                                  <a:latin typeface="Cambria Math" panose="02040503050406030204" pitchFamily="18" charset="0"/>
                                </a:rPr>
                                <m:t>𝑇</m:t>
                              </m:r>
                            </m:sup>
                          </m:sSup>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754411" y="1387380"/>
                    <a:ext cx="778580" cy="1330503"/>
                  </a:xfrm>
                  <a:prstGeom prst="rect">
                    <a:avLst/>
                  </a:prstGeom>
                  <a:blipFill rotWithShape="0">
                    <a:blip r:embed="rId5"/>
                    <a:stretch>
                      <a:fillRect/>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684656" y="1880817"/>
                    <a:ext cx="3462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oMath>
                      </m:oMathPara>
                    </a14:m>
                    <a:endParaRPr lang="en-SG" sz="16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684656" y="1880817"/>
                    <a:ext cx="346249" cy="430887"/>
                  </a:xfrm>
                  <a:prstGeom prst="rect">
                    <a:avLst/>
                  </a:prstGeom>
                  <a:blipFill rotWithShape="0">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613982" y="1652408"/>
                    <a:ext cx="1768018" cy="8308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𝑌</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613982" y="1652408"/>
                    <a:ext cx="1768018" cy="830815"/>
                  </a:xfrm>
                  <a:prstGeom prst="rect">
                    <a:avLst/>
                  </a:prstGeom>
                  <a:blipFill rotWithShape="0">
                    <a:blip r:embed="rId11"/>
                    <a:stretch>
                      <a:fillRect/>
                    </a:stretch>
                  </a:blipFill>
                  <a:ln>
                    <a:solidFill>
                      <a:srgbClr val="00B050"/>
                    </a:solidFill>
                  </a:ln>
                </p:spPr>
                <p:txBody>
                  <a:bodyPr/>
                  <a:lstStyle/>
                  <a:p>
                    <a:r>
                      <a:rPr lang="en-SG">
                        <a:noFill/>
                      </a:rPr>
                      <a:t> </a:t>
                    </a:r>
                  </a:p>
                </p:txBody>
              </p:sp>
            </mc:Fallback>
          </mc:AlternateContent>
          <p:cxnSp>
            <p:nvCxnSpPr>
              <p:cNvPr id="10" name="Straight Arrow Connector 9"/>
              <p:cNvCxnSpPr/>
              <p:nvPr/>
            </p:nvCxnSpPr>
            <p:spPr>
              <a:xfrm>
                <a:off x="4572000" y="1387380"/>
                <a:ext cx="0" cy="13216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304367" y="1918537"/>
                    <a:ext cx="262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SG" dirty="0"/>
                  </a:p>
                </p:txBody>
              </p:sp>
            </mc:Choice>
            <mc:Fallback xmlns="">
              <p:sp>
                <p:nvSpPr>
                  <p:cNvPr id="11" name="TextBox 10"/>
                  <p:cNvSpPr txBox="1">
                    <a:spLocks noRot="1" noChangeAspect="1" noMove="1" noResize="1" noEditPoints="1" noAdjustHandles="1" noChangeArrowheads="1" noChangeShapeType="1" noTextEdit="1"/>
                  </p:cNvSpPr>
                  <p:nvPr/>
                </p:nvSpPr>
                <p:spPr>
                  <a:xfrm>
                    <a:off x="4304367" y="1918537"/>
                    <a:ext cx="262059" cy="276999"/>
                  </a:xfrm>
                  <a:prstGeom prst="rect">
                    <a:avLst/>
                  </a:prstGeom>
                  <a:blipFill rotWithShape="0">
                    <a:blip r:embed="rId15"/>
                    <a:stretch>
                      <a:fillRect l="-11628" r="-9302" b="-2222"/>
                    </a:stretch>
                  </a:blipFill>
                </p:spPr>
                <p:txBody>
                  <a:bodyPr/>
                  <a:lstStyle/>
                  <a:p>
                    <a:r>
                      <a:rPr lang="en-SG">
                        <a:noFill/>
                      </a:rPr>
                      <a:t> </a:t>
                    </a:r>
                  </a:p>
                </p:txBody>
              </p:sp>
            </mc:Fallback>
          </mc:AlternateContent>
          <p:cxnSp>
            <p:nvCxnSpPr>
              <p:cNvPr id="17" name="Straight Arrow Connector 16"/>
              <p:cNvCxnSpPr/>
              <p:nvPr/>
            </p:nvCxnSpPr>
            <p:spPr>
              <a:xfrm>
                <a:off x="4754411" y="1328731"/>
                <a:ext cx="7728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6272520" y="1918537"/>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38" name="TextBox 37"/>
                  <p:cNvSpPr txBox="1">
                    <a:spLocks noRot="1" noChangeAspect="1" noMove="1" noResize="1" noEditPoints="1" noAdjustHandles="1" noChangeArrowheads="1" noChangeShapeType="1" noTextEdit="1"/>
                  </p:cNvSpPr>
                  <p:nvPr/>
                </p:nvSpPr>
                <p:spPr>
                  <a:xfrm>
                    <a:off x="6272520" y="1918537"/>
                    <a:ext cx="204480" cy="276999"/>
                  </a:xfrm>
                  <a:prstGeom prst="rect">
                    <a:avLst/>
                  </a:prstGeom>
                  <a:blipFill rotWithShape="0">
                    <a:blip r:embed="rId17"/>
                    <a:stretch>
                      <a:fillRect l="-26471" r="-20588" b="-11111"/>
                    </a:stretch>
                  </a:blipFill>
                </p:spPr>
                <p:txBody>
                  <a:bodyPr/>
                  <a:lstStyle/>
                  <a:p>
                    <a:r>
                      <a:rPr lang="en-SG">
                        <a:noFill/>
                      </a:rPr>
                      <a:t> </a:t>
                    </a:r>
                  </a:p>
                </p:txBody>
              </p:sp>
            </mc:Fallback>
          </mc:AlternateContent>
          <p:cxnSp>
            <p:nvCxnSpPr>
              <p:cNvPr id="39" name="Straight Arrow Connector 38"/>
              <p:cNvCxnSpPr/>
              <p:nvPr/>
            </p:nvCxnSpPr>
            <p:spPr>
              <a:xfrm>
                <a:off x="6477000" y="1652409"/>
                <a:ext cx="0" cy="8239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613982" y="1525888"/>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7448685" y="1238984"/>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41" name="TextBox 40"/>
                  <p:cNvSpPr txBox="1">
                    <a:spLocks noRot="1" noChangeAspect="1" noMove="1" noResize="1" noEditPoints="1" noAdjustHandles="1" noChangeArrowheads="1" noChangeShapeType="1" noTextEdit="1"/>
                  </p:cNvSpPr>
                  <p:nvPr/>
                </p:nvSpPr>
                <p:spPr>
                  <a:xfrm>
                    <a:off x="7448685" y="1238984"/>
                    <a:ext cx="201145" cy="276999"/>
                  </a:xfrm>
                  <a:prstGeom prst="rect">
                    <a:avLst/>
                  </a:prstGeom>
                  <a:blipFill rotWithShape="0">
                    <a:blip r:embed="rId18"/>
                    <a:stretch>
                      <a:fillRect l="-15152" r="-12121"/>
                    </a:stretch>
                  </a:blipFill>
                </p:spPr>
                <p:txBody>
                  <a:bodyPr/>
                  <a:lstStyle/>
                  <a:p>
                    <a:r>
                      <a:rPr lang="en-SG">
                        <a:noFill/>
                      </a:rPr>
                      <a:t> </a:t>
                    </a:r>
                  </a:p>
                </p:txBody>
              </p:sp>
            </mc:Fallback>
          </mc:AlternateContent>
          <p:cxnSp>
            <p:nvCxnSpPr>
              <p:cNvPr id="56" name="Straight Arrow Connector 55"/>
              <p:cNvCxnSpPr/>
              <p:nvPr/>
            </p:nvCxnSpPr>
            <p:spPr>
              <a:xfrm>
                <a:off x="1840376" y="1387380"/>
                <a:ext cx="0" cy="13216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1572743" y="1918537"/>
                    <a:ext cx="262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SG" dirty="0"/>
                  </a:p>
                </p:txBody>
              </p:sp>
            </mc:Choice>
            <mc:Fallback xmlns="">
              <p:sp>
                <p:nvSpPr>
                  <p:cNvPr id="57" name="TextBox 56"/>
                  <p:cNvSpPr txBox="1">
                    <a:spLocks noRot="1" noChangeAspect="1" noMove="1" noResize="1" noEditPoints="1" noAdjustHandles="1" noChangeArrowheads="1" noChangeShapeType="1" noTextEdit="1"/>
                  </p:cNvSpPr>
                  <p:nvPr/>
                </p:nvSpPr>
                <p:spPr>
                  <a:xfrm>
                    <a:off x="1572743" y="1918537"/>
                    <a:ext cx="262059" cy="276999"/>
                  </a:xfrm>
                  <a:prstGeom prst="rect">
                    <a:avLst/>
                  </a:prstGeom>
                  <a:blipFill rotWithShape="0">
                    <a:blip r:embed="rId23"/>
                    <a:stretch>
                      <a:fillRect l="-11628" r="-9302" b="-2222"/>
                    </a:stretch>
                  </a:blipFill>
                </p:spPr>
                <p:txBody>
                  <a:bodyPr/>
                  <a:lstStyle/>
                  <a:p>
                    <a:r>
                      <a:rPr lang="en-SG">
                        <a:noFill/>
                      </a:rPr>
                      <a:t> </a:t>
                    </a:r>
                  </a:p>
                </p:txBody>
              </p:sp>
            </mc:Fallback>
          </mc:AlternateContent>
          <p:cxnSp>
            <p:nvCxnSpPr>
              <p:cNvPr id="58" name="Straight Arrow Connector 57"/>
              <p:cNvCxnSpPr/>
              <p:nvPr/>
            </p:nvCxnSpPr>
            <p:spPr>
              <a:xfrm>
                <a:off x="1965782" y="1295400"/>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p:cNvSpPr txBox="1"/>
                <p:nvPr/>
              </p:nvSpPr>
              <p:spPr>
                <a:xfrm>
                  <a:off x="2800485" y="1008496"/>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59" name="TextBox 58"/>
                <p:cNvSpPr txBox="1">
                  <a:spLocks noRot="1" noChangeAspect="1" noMove="1" noResize="1" noEditPoints="1" noAdjustHandles="1" noChangeArrowheads="1" noChangeShapeType="1" noTextEdit="1"/>
                </p:cNvSpPr>
                <p:nvPr/>
              </p:nvSpPr>
              <p:spPr>
                <a:xfrm>
                  <a:off x="2800485" y="1008496"/>
                  <a:ext cx="201145" cy="276999"/>
                </a:xfrm>
                <a:prstGeom prst="rect">
                  <a:avLst/>
                </a:prstGeom>
                <a:blipFill rotWithShape="0">
                  <a:blip r:embed="rId24"/>
                  <a:stretch>
                    <a:fillRect l="-15152" r="-12121"/>
                  </a:stretch>
                </a:blipFill>
              </p:spPr>
              <p:txBody>
                <a:bodyPr/>
                <a:lstStyle/>
                <a:p>
                  <a:r>
                    <a:rPr lang="en-SG">
                      <a:noFill/>
                    </a:rPr>
                    <a:t> </a:t>
                  </a:r>
                </a:p>
              </p:txBody>
            </p:sp>
          </mc:Fallback>
        </mc:AlternateContent>
      </p:gr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3E634173-5C02-B043-B03C-4D846AAC4D99}"/>
                  </a:ext>
                </a:extLst>
              </p:cNvPr>
              <p:cNvSpPr/>
              <p:nvPr/>
            </p:nvSpPr>
            <p:spPr>
              <a:xfrm>
                <a:off x="2958052" y="4135986"/>
                <a:ext cx="3221328"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𝑒</m:t>
                          </m:r>
                        </m:e>
                        <m:sub>
                          <m:r>
                            <a:rPr lang="en-US" sz="2000" b="0" i="1" dirty="0" smtClean="0">
                              <a:solidFill>
                                <a:srgbClr val="002060"/>
                              </a:solidFill>
                              <a:latin typeface="Cambria Math" panose="02040503050406030204" pitchFamily="18" charset="0"/>
                            </a:rPr>
                            <m:t>𝑢𝑖</m:t>
                          </m:r>
                        </m:sub>
                      </m:sSub>
                      <m:r>
                        <a:rPr lang="en-US" sz="2000" b="0" i="0" dirty="0" smtClean="0">
                          <a:solidFill>
                            <a:srgbClr val="002060"/>
                          </a:solidFill>
                          <a:latin typeface="Cambria Math" panose="02040503050406030204" pitchFamily="18" charset="0"/>
                        </a:rPr>
                        <m:t>=</m:t>
                      </m:r>
                      <m:sSub>
                        <m:sSubPr>
                          <m:ctrlPr>
                            <a:rPr lang="en-US" sz="2000" i="1" dirty="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𝑟</m:t>
                          </m:r>
                        </m:e>
                        <m:sub>
                          <m:r>
                            <a:rPr lang="en-US" sz="2000" i="1" dirty="0">
                              <a:solidFill>
                                <a:srgbClr val="002060"/>
                              </a:solidFill>
                              <a:latin typeface="Cambria Math" panose="02040503050406030204" pitchFamily="18" charset="0"/>
                            </a:rPr>
                            <m:t>𝑢𝑖</m:t>
                          </m:r>
                        </m:sub>
                      </m:sSub>
                      <m:r>
                        <a:rPr lang="en-US" sz="2000" b="0" i="0" dirty="0" smtClean="0">
                          <a:solidFill>
                            <a:srgbClr val="002060"/>
                          </a:solidFill>
                          <a:latin typeface="Cambria Math" panose="02040503050406030204" pitchFamily="18" charset="0"/>
                        </a:rPr>
                        <m:t> </m:t>
                      </m:r>
                      <m:r>
                        <a:rPr lang="en-US" sz="2000" b="0" i="1" dirty="0" smtClean="0">
                          <a:solidFill>
                            <a:srgbClr val="002060"/>
                          </a:solidFill>
                          <a:latin typeface="Cambria Math" panose="02040503050406030204" pitchFamily="18" charset="0"/>
                        </a:rPr>
                        <m:t>−</m:t>
                      </m:r>
                      <m:sSubSup>
                        <m:sSubSupPr>
                          <m:ctrlPr>
                            <a:rPr lang="en-US" sz="2000" b="0" i="1" dirty="0" smtClean="0">
                              <a:solidFill>
                                <a:srgbClr val="002060"/>
                              </a:solidFill>
                              <a:latin typeface="Cambria Math" panose="02040503050406030204" pitchFamily="18" charset="0"/>
                            </a:rPr>
                          </m:ctrlPr>
                        </m:sSubSupPr>
                        <m:e>
                          <m:r>
                            <a:rPr lang="en-US" sz="2000" b="0" i="1" dirty="0" smtClean="0">
                              <a:solidFill>
                                <a:srgbClr val="002060"/>
                              </a:solidFill>
                              <a:latin typeface="Cambria Math" panose="02040503050406030204" pitchFamily="18" charset="0"/>
                            </a:rPr>
                            <m:t>𝑥</m:t>
                          </m:r>
                        </m:e>
                        <m:sub>
                          <m:r>
                            <a:rPr lang="en-US" sz="2000" b="0" i="1" dirty="0" smtClean="0">
                              <a:solidFill>
                                <a:srgbClr val="002060"/>
                              </a:solidFill>
                              <a:latin typeface="Cambria Math" panose="02040503050406030204" pitchFamily="18" charset="0"/>
                            </a:rPr>
                            <m:t>𝑢</m:t>
                          </m:r>
                        </m:sub>
                        <m:sup>
                          <m:r>
                            <a:rPr lang="en-US" sz="2000" b="0" i="1" dirty="0" smtClean="0">
                              <a:solidFill>
                                <a:srgbClr val="002060"/>
                              </a:solidFill>
                              <a:latin typeface="Cambria Math" panose="02040503050406030204" pitchFamily="18" charset="0"/>
                            </a:rPr>
                            <m:t>𝑇</m:t>
                          </m:r>
                        </m:sup>
                      </m:sSubSup>
                      <m:sSub>
                        <m:sSubPr>
                          <m:ctrlPr>
                            <a:rPr lang="en-US" sz="2000" b="0" i="1" dirty="0" smtClean="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rPr>
                            <m:t>𝑦</m:t>
                          </m:r>
                        </m:e>
                        <m:sub>
                          <m:r>
                            <a:rPr lang="en-US" sz="2000" b="0" i="1" dirty="0" smtClean="0">
                              <a:solidFill>
                                <a:srgbClr val="002060"/>
                              </a:solidFill>
                              <a:latin typeface="Cambria Math" panose="02040503050406030204" pitchFamily="18" charset="0"/>
                            </a:rPr>
                            <m:t>𝑖</m:t>
                          </m:r>
                        </m:sub>
                      </m:sSub>
                    </m:oMath>
                  </m:oMathPara>
                </a14:m>
                <a:endParaRPr lang="en-SG" sz="20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60" name="Rectangle 59">
                <a:extLst>
                  <a:ext uri="{FF2B5EF4-FFF2-40B4-BE49-F238E27FC236}">
                    <a16:creationId xmlns:a16="http://schemas.microsoft.com/office/drawing/2014/main" id="{3E634173-5C02-B043-B03C-4D846AAC4D99}"/>
                  </a:ext>
                </a:extLst>
              </p:cNvPr>
              <p:cNvSpPr>
                <a:spLocks noRot="1" noChangeAspect="1" noMove="1" noResize="1" noEditPoints="1" noAdjustHandles="1" noChangeArrowheads="1" noChangeShapeType="1" noTextEdit="1"/>
              </p:cNvSpPr>
              <p:nvPr/>
            </p:nvSpPr>
            <p:spPr>
              <a:xfrm>
                <a:off x="2958052" y="4135986"/>
                <a:ext cx="3221328" cy="400110"/>
              </a:xfrm>
              <a:prstGeom prst="rect">
                <a:avLst/>
              </a:prstGeom>
              <a:blipFill>
                <a:blip r:embed="rId25"/>
                <a:stretch>
                  <a:fillRect b="-15625"/>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D2ABD69F-EE78-E146-B7EE-CDE44097C3C3}"/>
              </a:ext>
            </a:extLst>
          </p:cNvPr>
          <p:cNvSpPr txBox="1"/>
          <p:nvPr/>
        </p:nvSpPr>
        <p:spPr>
          <a:xfrm>
            <a:off x="3934874" y="3665962"/>
            <a:ext cx="1008609" cy="400110"/>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Iterate:</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3207513-34A9-8542-A1C8-3455E9F979BC}"/>
                  </a:ext>
                </a:extLst>
              </p:cNvPr>
              <p:cNvSpPr/>
              <p:nvPr/>
            </p:nvSpPr>
            <p:spPr>
              <a:xfrm>
                <a:off x="2597717" y="4639973"/>
                <a:ext cx="4031683" cy="444032"/>
              </a:xfrm>
              <a:prstGeom prst="rect">
                <a:avLst/>
              </a:prstGeom>
            </p:spPr>
            <p:txBody>
              <a:bodyPr wrap="square">
                <a:spAutoFit/>
              </a:bodyPr>
              <a:lstStyle/>
              <a:p>
                <a:pPr algn="ctr"/>
                <a14:m>
                  <m:oMath xmlns:m="http://schemas.openxmlformats.org/officeDocument/2006/math">
                    <m:sSub>
                      <m:sSubPr>
                        <m:ctrlPr>
                          <a:rPr lang="en-US" sz="2000" b="0" i="1" dirty="0" smtClean="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𝑥</m:t>
                        </m:r>
                      </m:e>
                      <m:sub>
                        <m:r>
                          <a:rPr lang="en-US" sz="2000" b="0" i="1" dirty="0" smtClean="0">
                            <a:solidFill>
                              <a:srgbClr val="002060"/>
                            </a:solidFill>
                            <a:latin typeface="Cambria Math" panose="02040503050406030204" pitchFamily="18" charset="0"/>
                          </a:rPr>
                          <m:t>𝑢</m:t>
                        </m:r>
                      </m:sub>
                    </m:sSub>
                    <m:r>
                      <a:rPr lang="en-US" sz="2000" b="0" i="1" dirty="0" smtClean="0">
                        <a:solidFill>
                          <a:srgbClr val="002060"/>
                        </a:solidFill>
                        <a:latin typeface="Cambria Math" panose="02040503050406030204" pitchFamily="18" charset="0"/>
                        <a:ea typeface="Cambria Math" panose="02040503050406030204" pitchFamily="18" charset="0"/>
                      </a:rPr>
                      <m:t>←</m:t>
                    </m:r>
                    <m:sSub>
                      <m:sSubPr>
                        <m:ctrlPr>
                          <a:rPr lang="en-US" sz="2000" i="1" dirty="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𝑥</m:t>
                        </m:r>
                      </m:e>
                      <m:sub>
                        <m:r>
                          <a:rPr lang="en-US" sz="2000" i="1" dirty="0">
                            <a:solidFill>
                              <a:srgbClr val="002060"/>
                            </a:solidFill>
                            <a:latin typeface="Cambria Math" panose="02040503050406030204" pitchFamily="18" charset="0"/>
                          </a:rPr>
                          <m:t>𝑢</m:t>
                        </m:r>
                      </m:sub>
                    </m:sSub>
                    <m:r>
                      <a:rPr lang="en-US" sz="2000" b="0" i="1" dirty="0" smtClean="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ea typeface="Cambria Math" panose="02040503050406030204" pitchFamily="18" charset="0"/>
                      </a:rPr>
                      <m:t>𝛾</m:t>
                    </m:r>
                    <m:r>
                      <a:rPr lang="en-US" sz="2000" b="0" i="1" dirty="0" smtClean="0">
                        <a:solidFill>
                          <a:srgbClr val="002060"/>
                        </a:solidFill>
                        <a:latin typeface="Cambria Math" panose="02040503050406030204" pitchFamily="18" charset="0"/>
                        <a:ea typeface="Cambria Math" panose="02040503050406030204" pitchFamily="18" charset="0"/>
                      </a:rPr>
                      <m:t>(</m:t>
                    </m:r>
                    <m:sSub>
                      <m:sSubPr>
                        <m:ctrlPr>
                          <a:rPr lang="en-US" sz="2000" i="1" dirty="0" smtClean="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𝑒</m:t>
                        </m:r>
                      </m:e>
                      <m:sub>
                        <m:r>
                          <a:rPr lang="en-US" sz="2000" b="0" i="1" dirty="0" smtClean="0">
                            <a:solidFill>
                              <a:srgbClr val="002060"/>
                            </a:solidFill>
                            <a:latin typeface="Cambria Math" panose="02040503050406030204" pitchFamily="18" charset="0"/>
                          </a:rPr>
                          <m:t>𝑢𝑖</m:t>
                        </m:r>
                      </m:sub>
                    </m:sSub>
                    <m:sSubSup>
                      <m:sSubSupPr>
                        <m:ctrlPr>
                          <a:rPr lang="en-US" sz="2000" b="0" i="1" dirty="0" smtClean="0">
                            <a:solidFill>
                              <a:srgbClr val="002060"/>
                            </a:solidFill>
                            <a:latin typeface="Cambria Math" panose="02040503050406030204" pitchFamily="18" charset="0"/>
                          </a:rPr>
                        </m:ctrlPr>
                      </m:sSubSupPr>
                      <m:e>
                        <m:r>
                          <a:rPr lang="en-US" sz="2000" i="1" dirty="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rPr>
                          <m:t>𝑦</m:t>
                        </m:r>
                      </m:e>
                      <m:sub>
                        <m:r>
                          <a:rPr lang="en-US" sz="2000" b="0" i="1" dirty="0" smtClean="0">
                            <a:solidFill>
                              <a:srgbClr val="002060"/>
                            </a:solidFill>
                            <a:latin typeface="Cambria Math" panose="02040503050406030204" pitchFamily="18" charset="0"/>
                          </a:rPr>
                          <m:t>𝑖</m:t>
                        </m:r>
                      </m:sub>
                      <m:sup/>
                    </m:sSubSup>
                    <m:r>
                      <a:rPr lang="en-US" sz="2000" b="0" i="1" dirty="0" smtClean="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ea typeface="Cambria Math" panose="02040503050406030204" pitchFamily="18" charset="0"/>
                      </a:rPr>
                      <m:t>𝜆</m:t>
                    </m:r>
                  </m:oMath>
                </a14:m>
                <a:r>
                  <a:rPr lang="en-US" sz="2000" dirty="0">
                    <a:solidFill>
                      <a:srgbClr val="002060"/>
                    </a:solidFill>
                  </a:rPr>
                  <a:t> </a:t>
                </a:r>
                <a14:m>
                  <m:oMath xmlns:m="http://schemas.openxmlformats.org/officeDocument/2006/math">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rPr>
                          <m:t>𝑥</m:t>
                        </m:r>
                      </m:e>
                      <m:sub>
                        <m:r>
                          <a:rPr lang="en-US" sz="2000" i="1" dirty="0">
                            <a:solidFill>
                              <a:srgbClr val="002060"/>
                            </a:solidFill>
                            <a:latin typeface="Cambria Math" panose="02040503050406030204" pitchFamily="18" charset="0"/>
                          </a:rPr>
                          <m:t>𝑢</m:t>
                        </m:r>
                      </m:sub>
                    </m:sSub>
                  </m:oMath>
                </a14:m>
                <a:r>
                  <a:rPr lang="en-SG" sz="2000" dirty="0">
                    <a:solidFill>
                      <a:srgbClr val="002060"/>
                    </a:solidFill>
                    <a:latin typeface="Times New Roman" panose="02020603050405020304" pitchFamily="18" charset="0"/>
                    <a:cs typeface="Times New Roman" panose="02020603050405020304" pitchFamily="18" charset="0"/>
                  </a:rPr>
                  <a:t>)</a:t>
                </a:r>
              </a:p>
            </p:txBody>
          </p:sp>
        </mc:Choice>
        <mc:Fallback xmlns="">
          <p:sp>
            <p:nvSpPr>
              <p:cNvPr id="28" name="Rectangle 27">
                <a:extLst>
                  <a:ext uri="{FF2B5EF4-FFF2-40B4-BE49-F238E27FC236}">
                    <a16:creationId xmlns:a16="http://schemas.microsoft.com/office/drawing/2014/main" id="{53207513-34A9-8542-A1C8-3455E9F979BC}"/>
                  </a:ext>
                </a:extLst>
              </p:cNvPr>
              <p:cNvSpPr>
                <a:spLocks noRot="1" noChangeAspect="1" noMove="1" noResize="1" noEditPoints="1" noAdjustHandles="1" noChangeArrowheads="1" noChangeShapeType="1" noTextEdit="1"/>
              </p:cNvSpPr>
              <p:nvPr/>
            </p:nvSpPr>
            <p:spPr>
              <a:xfrm>
                <a:off x="2597717" y="4639973"/>
                <a:ext cx="4031683" cy="444032"/>
              </a:xfrm>
              <a:prstGeom prst="rect">
                <a:avLst/>
              </a:prstGeom>
              <a:blipFill>
                <a:blip r:embed="rId26"/>
                <a:stretch>
                  <a:fillRect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D35F444-DE8D-AD48-9642-06C4AEA7FE1D}"/>
                  </a:ext>
                </a:extLst>
              </p:cNvPr>
              <p:cNvSpPr/>
              <p:nvPr/>
            </p:nvSpPr>
            <p:spPr>
              <a:xfrm>
                <a:off x="2597717" y="5162281"/>
                <a:ext cx="4031683" cy="426463"/>
              </a:xfrm>
              <a:prstGeom prst="rect">
                <a:avLst/>
              </a:prstGeom>
            </p:spPr>
            <p:txBody>
              <a:bodyPr wrap="square">
                <a:spAutoFit/>
              </a:bodyPr>
              <a:lstStyle/>
              <a:p>
                <a:pPr algn="ctr"/>
                <a14:m>
                  <m:oMath xmlns:m="http://schemas.openxmlformats.org/officeDocument/2006/math">
                    <m:sSub>
                      <m:sSubPr>
                        <m:ctrlPr>
                          <a:rPr lang="en-US" sz="2000" b="0" i="1" dirty="0" smtClean="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𝑦</m:t>
                        </m:r>
                      </m:e>
                      <m:sub>
                        <m:r>
                          <a:rPr lang="en-US" sz="2000" b="0" i="1" dirty="0" smtClean="0">
                            <a:solidFill>
                              <a:srgbClr val="002060"/>
                            </a:solidFill>
                            <a:latin typeface="Cambria Math" panose="02040503050406030204" pitchFamily="18" charset="0"/>
                          </a:rPr>
                          <m:t>𝑖</m:t>
                        </m:r>
                      </m:sub>
                    </m:sSub>
                    <m:r>
                      <a:rPr lang="en-US" sz="2000" b="0" i="1" dirty="0" smtClean="0">
                        <a:solidFill>
                          <a:srgbClr val="002060"/>
                        </a:solidFill>
                        <a:latin typeface="Cambria Math" panose="02040503050406030204" pitchFamily="18" charset="0"/>
                        <a:ea typeface="Cambria Math" panose="02040503050406030204" pitchFamily="18" charset="0"/>
                      </a:rPr>
                      <m:t>←</m:t>
                    </m:r>
                    <m:sSub>
                      <m:sSubPr>
                        <m:ctrlPr>
                          <a:rPr lang="en-US" sz="2000" i="1" dirty="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𝑦</m:t>
                        </m:r>
                      </m:e>
                      <m:sub>
                        <m:r>
                          <a:rPr lang="en-US" sz="2000" b="0" i="1" dirty="0" smtClean="0">
                            <a:solidFill>
                              <a:srgbClr val="002060"/>
                            </a:solidFill>
                            <a:latin typeface="Cambria Math" panose="02040503050406030204" pitchFamily="18" charset="0"/>
                          </a:rPr>
                          <m:t>𝑖</m:t>
                        </m:r>
                      </m:sub>
                    </m:sSub>
                    <m:r>
                      <a:rPr lang="en-US" sz="2000" b="0" i="1" dirty="0" smtClean="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ea typeface="Cambria Math" panose="02040503050406030204" pitchFamily="18" charset="0"/>
                      </a:rPr>
                      <m:t>𝛾</m:t>
                    </m:r>
                    <m:r>
                      <a:rPr lang="en-US" sz="2000" b="0" i="1" dirty="0" smtClean="0">
                        <a:solidFill>
                          <a:srgbClr val="002060"/>
                        </a:solidFill>
                        <a:latin typeface="Cambria Math" panose="02040503050406030204" pitchFamily="18" charset="0"/>
                        <a:ea typeface="Cambria Math" panose="02040503050406030204" pitchFamily="18" charset="0"/>
                      </a:rPr>
                      <m:t>(</m:t>
                    </m:r>
                    <m:sSub>
                      <m:sSubPr>
                        <m:ctrlPr>
                          <a:rPr lang="en-US" sz="2000" i="1" dirty="0" smtClean="0">
                            <a:solidFill>
                              <a:srgbClr val="002060"/>
                            </a:solidFill>
                            <a:latin typeface="Cambria Math" panose="02040503050406030204" pitchFamily="18" charset="0"/>
                          </a:rPr>
                        </m:ctrlPr>
                      </m:sSubPr>
                      <m:e>
                        <m:r>
                          <a:rPr lang="en-US" sz="2000" b="0" i="1" dirty="0" smtClean="0">
                            <a:solidFill>
                              <a:srgbClr val="002060"/>
                            </a:solidFill>
                            <a:latin typeface="Cambria Math" panose="02040503050406030204" pitchFamily="18" charset="0"/>
                          </a:rPr>
                          <m:t>𝑒</m:t>
                        </m:r>
                      </m:e>
                      <m:sub>
                        <m:r>
                          <a:rPr lang="en-US" sz="2000" b="0" i="1" dirty="0" smtClean="0">
                            <a:solidFill>
                              <a:srgbClr val="002060"/>
                            </a:solidFill>
                            <a:latin typeface="Cambria Math" panose="02040503050406030204" pitchFamily="18" charset="0"/>
                          </a:rPr>
                          <m:t>𝑢𝑖</m:t>
                        </m:r>
                      </m:sub>
                    </m:sSub>
                    <m:sSubSup>
                      <m:sSubSupPr>
                        <m:ctrlPr>
                          <a:rPr lang="en-US" sz="2000" b="0" i="1" dirty="0" smtClean="0">
                            <a:solidFill>
                              <a:srgbClr val="002060"/>
                            </a:solidFill>
                            <a:latin typeface="Cambria Math" panose="02040503050406030204" pitchFamily="18" charset="0"/>
                          </a:rPr>
                        </m:ctrlPr>
                      </m:sSubSupPr>
                      <m:e>
                        <m:r>
                          <a:rPr lang="en-US" sz="2000" i="1" dirty="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rPr>
                          <m:t>𝑥</m:t>
                        </m:r>
                      </m:e>
                      <m:sub>
                        <m:r>
                          <a:rPr lang="en-US" sz="2000" b="0" i="1" dirty="0" smtClean="0">
                            <a:solidFill>
                              <a:srgbClr val="002060"/>
                            </a:solidFill>
                            <a:latin typeface="Cambria Math" panose="02040503050406030204" pitchFamily="18" charset="0"/>
                          </a:rPr>
                          <m:t>𝑢</m:t>
                        </m:r>
                      </m:sub>
                      <m:sup/>
                    </m:sSubSup>
                    <m:r>
                      <a:rPr lang="en-US" sz="2000" b="0" i="1" dirty="0" smtClean="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ea typeface="Cambria Math" panose="02040503050406030204" pitchFamily="18" charset="0"/>
                      </a:rPr>
                      <m:t>𝜆</m:t>
                    </m:r>
                  </m:oMath>
                </a14:m>
                <a:r>
                  <a:rPr lang="en-US" sz="2000" dirty="0">
                    <a:solidFill>
                      <a:srgbClr val="002060"/>
                    </a:solidFill>
                  </a:rPr>
                  <a:t> </a:t>
                </a:r>
                <a14:m>
                  <m:oMath xmlns:m="http://schemas.openxmlformats.org/officeDocument/2006/math">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rPr>
                          <m:t>𝑦</m:t>
                        </m:r>
                      </m:e>
                      <m:sub>
                        <m:r>
                          <a:rPr lang="en-US" sz="2000" b="0" i="1" dirty="0" smtClean="0">
                            <a:solidFill>
                              <a:srgbClr val="002060"/>
                            </a:solidFill>
                            <a:latin typeface="Cambria Math" panose="02040503050406030204" pitchFamily="18" charset="0"/>
                          </a:rPr>
                          <m:t>𝑖</m:t>
                        </m:r>
                      </m:sub>
                    </m:sSub>
                  </m:oMath>
                </a14:m>
                <a:r>
                  <a:rPr lang="en-SG" sz="2000" dirty="0">
                    <a:solidFill>
                      <a:srgbClr val="002060"/>
                    </a:solidFill>
                    <a:latin typeface="Times New Roman" panose="02020603050405020304" pitchFamily="18" charset="0"/>
                    <a:cs typeface="Times New Roman" panose="02020603050405020304" pitchFamily="18" charset="0"/>
                  </a:rPr>
                  <a:t>)</a:t>
                </a:r>
              </a:p>
            </p:txBody>
          </p:sp>
        </mc:Choice>
        <mc:Fallback xmlns="">
          <p:sp>
            <p:nvSpPr>
              <p:cNvPr id="29" name="Rectangle 28">
                <a:extLst>
                  <a:ext uri="{FF2B5EF4-FFF2-40B4-BE49-F238E27FC236}">
                    <a16:creationId xmlns:a16="http://schemas.microsoft.com/office/drawing/2014/main" id="{AD35F444-DE8D-AD48-9642-06C4AEA7FE1D}"/>
                  </a:ext>
                </a:extLst>
              </p:cNvPr>
              <p:cNvSpPr>
                <a:spLocks noRot="1" noChangeAspect="1" noMove="1" noResize="1" noEditPoints="1" noAdjustHandles="1" noChangeArrowheads="1" noChangeShapeType="1" noTextEdit="1"/>
              </p:cNvSpPr>
              <p:nvPr/>
            </p:nvSpPr>
            <p:spPr>
              <a:xfrm>
                <a:off x="2597717" y="5162281"/>
                <a:ext cx="4031683" cy="426463"/>
              </a:xfrm>
              <a:prstGeom prst="rect">
                <a:avLst/>
              </a:prstGeom>
              <a:blipFill>
                <a:blip r:embed="rId27"/>
                <a:stretch>
                  <a:fillRect b="-2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A3C656-8773-C94E-BE9B-33A02F87B9BE}"/>
                  </a:ext>
                </a:extLst>
              </p:cNvPr>
              <p:cNvSpPr/>
              <p:nvPr/>
            </p:nvSpPr>
            <p:spPr>
              <a:xfrm>
                <a:off x="2286000" y="5728573"/>
                <a:ext cx="4553639" cy="369332"/>
              </a:xfrm>
              <a:prstGeom prst="rect">
                <a:avLst/>
              </a:prstGeom>
            </p:spPr>
            <p:txBody>
              <a:bodyPr wrap="square">
                <a:spAutoFit/>
              </a:bodyPr>
              <a:lstStyle/>
              <a:p>
                <a:pPr algn="ctr"/>
                <a:r>
                  <a:rPr lang="en-US" dirty="0"/>
                  <a:t>where </a:t>
                </a:r>
                <a14:m>
                  <m:oMath xmlns:m="http://schemas.openxmlformats.org/officeDocument/2006/math">
                    <m:r>
                      <a:rPr lang="en-US" i="1" dirty="0">
                        <a:solidFill>
                          <a:srgbClr val="002060"/>
                        </a:solidFill>
                        <a:latin typeface="Cambria Math" panose="02040503050406030204" pitchFamily="18" charset="0"/>
                        <a:ea typeface="Cambria Math" panose="02040503050406030204" pitchFamily="18" charset="0"/>
                      </a:rPr>
                      <m:t>𝛾</m:t>
                    </m:r>
                    <m:r>
                      <a:rPr lang="en-US" i="1" dirty="0">
                        <a:solidFill>
                          <a:srgbClr val="002060"/>
                        </a:solidFill>
                        <a:latin typeface="Cambria Math" panose="02040503050406030204" pitchFamily="18" charset="0"/>
                        <a:ea typeface="Cambria Math" panose="02040503050406030204" pitchFamily="18" charset="0"/>
                      </a:rPr>
                      <m:t> </m:t>
                    </m:r>
                    <m:r>
                      <m:rPr>
                        <m:sty m:val="p"/>
                      </m:rPr>
                      <a:rPr lang="en-US" b="0" i="0" dirty="0" smtClean="0">
                        <a:solidFill>
                          <a:srgbClr val="002060"/>
                        </a:solidFill>
                        <a:latin typeface="Cambria Math" panose="02040503050406030204" pitchFamily="18" charset="0"/>
                        <a:ea typeface="Cambria Math" panose="02040503050406030204" pitchFamily="18" charset="0"/>
                      </a:rPr>
                      <m:t>i</m:t>
                    </m:r>
                  </m:oMath>
                </a14:m>
                <a:r>
                  <a:rPr lang="en-US" dirty="0"/>
                  <a:t>s the learning rate</a:t>
                </a:r>
              </a:p>
            </p:txBody>
          </p:sp>
        </mc:Choice>
        <mc:Fallback xmlns="">
          <p:sp>
            <p:nvSpPr>
              <p:cNvPr id="2" name="Rectangle 1">
                <a:extLst>
                  <a:ext uri="{FF2B5EF4-FFF2-40B4-BE49-F238E27FC236}">
                    <a16:creationId xmlns:a16="http://schemas.microsoft.com/office/drawing/2014/main" id="{8DA3C656-8773-C94E-BE9B-33A02F87B9BE}"/>
                  </a:ext>
                </a:extLst>
              </p:cNvPr>
              <p:cNvSpPr>
                <a:spLocks noRot="1" noChangeAspect="1" noMove="1" noResize="1" noEditPoints="1" noAdjustHandles="1" noChangeArrowheads="1" noChangeShapeType="1" noTextEdit="1"/>
              </p:cNvSpPr>
              <p:nvPr/>
            </p:nvSpPr>
            <p:spPr>
              <a:xfrm>
                <a:off x="2286000" y="5728573"/>
                <a:ext cx="4553639" cy="369332"/>
              </a:xfrm>
              <a:prstGeom prst="rect">
                <a:avLst/>
              </a:prstGeom>
              <a:blipFill>
                <a:blip r:embed="rId28"/>
                <a:stretch>
                  <a:fillRect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97274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241EC-3E35-B144-8B87-25BAA97EDAB1}"/>
              </a:ext>
            </a:extLst>
          </p:cNvPr>
          <p:cNvSpPr>
            <a:spLocks noGrp="1"/>
          </p:cNvSpPr>
          <p:nvPr>
            <p:ph type="body" idx="1"/>
          </p:nvPr>
        </p:nvSpPr>
        <p:spPr>
          <a:xfrm>
            <a:off x="457200" y="1713210"/>
            <a:ext cx="4040188" cy="461665"/>
          </a:xfrm>
        </p:spPr>
        <p:txBody>
          <a:bodyPr/>
          <a:lstStyle/>
          <a:p>
            <a:r>
              <a:rPr lang="en-US" dirty="0"/>
              <a:t>Explicit</a:t>
            </a:r>
          </a:p>
        </p:txBody>
      </p:sp>
      <p:sp>
        <p:nvSpPr>
          <p:cNvPr id="3" name="Content Placeholder 2">
            <a:extLst>
              <a:ext uri="{FF2B5EF4-FFF2-40B4-BE49-F238E27FC236}">
                <a16:creationId xmlns:a16="http://schemas.microsoft.com/office/drawing/2014/main" id="{6A45597B-4B90-A048-9F45-BFCDFF6CCFC2}"/>
              </a:ext>
            </a:extLst>
          </p:cNvPr>
          <p:cNvSpPr>
            <a:spLocks noGrp="1"/>
          </p:cNvSpPr>
          <p:nvPr>
            <p:ph sz="half" idx="2"/>
          </p:nvPr>
        </p:nvSpPr>
        <p:spPr>
          <a:xfrm>
            <a:off x="457200" y="2174875"/>
            <a:ext cx="4040188" cy="1717393"/>
          </a:xfrm>
        </p:spPr>
        <p:txBody>
          <a:bodyPr/>
          <a:lstStyle/>
          <a:p>
            <a:r>
              <a:rPr lang="en-US" dirty="0"/>
              <a:t>Stated clearly and readily observable</a:t>
            </a:r>
          </a:p>
          <a:p>
            <a:r>
              <a:rPr lang="en-US" dirty="0"/>
              <a:t>Ratings</a:t>
            </a:r>
          </a:p>
          <a:p>
            <a:r>
              <a:rPr lang="en-US" dirty="0"/>
              <a:t>Thumbs up/down</a:t>
            </a:r>
          </a:p>
        </p:txBody>
      </p:sp>
      <p:sp>
        <p:nvSpPr>
          <p:cNvPr id="4" name="Text Placeholder 3">
            <a:extLst>
              <a:ext uri="{FF2B5EF4-FFF2-40B4-BE49-F238E27FC236}">
                <a16:creationId xmlns:a16="http://schemas.microsoft.com/office/drawing/2014/main" id="{05659A22-BD1D-8744-930E-0465413EEF7A}"/>
              </a:ext>
            </a:extLst>
          </p:cNvPr>
          <p:cNvSpPr>
            <a:spLocks noGrp="1"/>
          </p:cNvSpPr>
          <p:nvPr>
            <p:ph type="body" sz="quarter" idx="3"/>
          </p:nvPr>
        </p:nvSpPr>
        <p:spPr>
          <a:xfrm>
            <a:off x="4645025" y="1713210"/>
            <a:ext cx="4041775" cy="461665"/>
          </a:xfrm>
        </p:spPr>
        <p:txBody>
          <a:bodyPr/>
          <a:lstStyle/>
          <a:p>
            <a:r>
              <a:rPr lang="en-US" dirty="0"/>
              <a:t>Implicit</a:t>
            </a:r>
          </a:p>
        </p:txBody>
      </p:sp>
      <p:sp>
        <p:nvSpPr>
          <p:cNvPr id="5" name="Content Placeholder 4">
            <a:extLst>
              <a:ext uri="{FF2B5EF4-FFF2-40B4-BE49-F238E27FC236}">
                <a16:creationId xmlns:a16="http://schemas.microsoft.com/office/drawing/2014/main" id="{A380A6E5-490C-FF4E-ABC8-1825D3FD0D72}"/>
              </a:ext>
            </a:extLst>
          </p:cNvPr>
          <p:cNvSpPr>
            <a:spLocks noGrp="1"/>
          </p:cNvSpPr>
          <p:nvPr>
            <p:ph sz="quarter" idx="4"/>
          </p:nvPr>
        </p:nvSpPr>
        <p:spPr>
          <a:xfrm>
            <a:off x="4645025" y="2174875"/>
            <a:ext cx="4041775" cy="1274195"/>
          </a:xfrm>
        </p:spPr>
        <p:txBody>
          <a:bodyPr/>
          <a:lstStyle/>
          <a:p>
            <a:r>
              <a:rPr lang="en-US" dirty="0"/>
              <a:t>Suggested, though not directly expressed</a:t>
            </a:r>
          </a:p>
          <a:p>
            <a:r>
              <a:rPr lang="en-US" dirty="0"/>
              <a:t>Clicks, viewing time</a:t>
            </a:r>
          </a:p>
        </p:txBody>
      </p:sp>
      <p:pic>
        <p:nvPicPr>
          <p:cNvPr id="10" name="Picture 9">
            <a:extLst>
              <a:ext uri="{FF2B5EF4-FFF2-40B4-BE49-F238E27FC236}">
                <a16:creationId xmlns:a16="http://schemas.microsoft.com/office/drawing/2014/main" id="{CFF5492C-08B5-CC48-B5A9-A46E70E4E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187538"/>
            <a:ext cx="1524000" cy="1637731"/>
          </a:xfrm>
          <a:prstGeom prst="rect">
            <a:avLst/>
          </a:prstGeom>
        </p:spPr>
      </p:pic>
      <p:sp>
        <p:nvSpPr>
          <p:cNvPr id="14" name="Title 7">
            <a:extLst>
              <a:ext uri="{FF2B5EF4-FFF2-40B4-BE49-F238E27FC236}">
                <a16:creationId xmlns:a16="http://schemas.microsoft.com/office/drawing/2014/main" id="{45FA2A71-5623-8B4D-851B-1ACD31159154}"/>
              </a:ext>
            </a:extLst>
          </p:cNvPr>
          <p:cNvSpPr txBox="1">
            <a:spLocks/>
          </p:cNvSpPr>
          <p:nvPr/>
        </p:nvSpPr>
        <p:spPr bwMode="auto">
          <a:xfrm>
            <a:off x="128936" y="269862"/>
            <a:ext cx="792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b="1">
                <a:solidFill>
                  <a:srgbClr val="C69200"/>
                </a:solidFill>
                <a:latin typeface="Century Gothic" panose="020B0502020202020204" pitchFamily="34" charset="0"/>
                <a:ea typeface="+mj-ea"/>
                <a:cs typeface="+mj-cs"/>
              </a:defRPr>
            </a:lvl1pPr>
            <a:lvl2pPr algn="l" rtl="0" eaLnBrk="0" fontAlgn="base" hangingPunct="0">
              <a:spcBef>
                <a:spcPct val="0"/>
              </a:spcBef>
              <a:spcAft>
                <a:spcPct val="0"/>
              </a:spcAft>
              <a:defRPr sz="3600" b="1">
                <a:solidFill>
                  <a:srgbClr val="C69200"/>
                </a:solidFill>
                <a:latin typeface="Arial" charset="0"/>
              </a:defRPr>
            </a:lvl2pPr>
            <a:lvl3pPr algn="l" rtl="0" eaLnBrk="0" fontAlgn="base" hangingPunct="0">
              <a:spcBef>
                <a:spcPct val="0"/>
              </a:spcBef>
              <a:spcAft>
                <a:spcPct val="0"/>
              </a:spcAft>
              <a:defRPr sz="3600" b="1">
                <a:solidFill>
                  <a:srgbClr val="C69200"/>
                </a:solidFill>
                <a:latin typeface="Arial" charset="0"/>
              </a:defRPr>
            </a:lvl3pPr>
            <a:lvl4pPr algn="l" rtl="0" eaLnBrk="0" fontAlgn="base" hangingPunct="0">
              <a:spcBef>
                <a:spcPct val="0"/>
              </a:spcBef>
              <a:spcAft>
                <a:spcPct val="0"/>
              </a:spcAft>
              <a:defRPr sz="3600" b="1">
                <a:solidFill>
                  <a:srgbClr val="C69200"/>
                </a:solidFill>
                <a:latin typeface="Arial" charset="0"/>
              </a:defRPr>
            </a:lvl4pPr>
            <a:lvl5pPr algn="l" rtl="0" eaLnBrk="0" fontAlgn="base" hangingPunct="0">
              <a:spcBef>
                <a:spcPct val="0"/>
              </a:spcBef>
              <a:spcAft>
                <a:spcPct val="0"/>
              </a:spcAft>
              <a:defRPr sz="3600" b="1">
                <a:solidFill>
                  <a:srgbClr val="C69200"/>
                </a:solidFill>
                <a:latin typeface="Arial" charset="0"/>
              </a:defRPr>
            </a:lvl5pPr>
            <a:lvl6pPr marL="457200" algn="l" rtl="0" fontAlgn="base">
              <a:spcBef>
                <a:spcPct val="0"/>
              </a:spcBef>
              <a:spcAft>
                <a:spcPct val="0"/>
              </a:spcAft>
              <a:defRPr sz="3600" b="1">
                <a:solidFill>
                  <a:srgbClr val="C69200"/>
                </a:solidFill>
                <a:latin typeface="Arial" charset="0"/>
              </a:defRPr>
            </a:lvl6pPr>
            <a:lvl7pPr marL="914400" algn="l" rtl="0" fontAlgn="base">
              <a:spcBef>
                <a:spcPct val="0"/>
              </a:spcBef>
              <a:spcAft>
                <a:spcPct val="0"/>
              </a:spcAft>
              <a:defRPr sz="3600" b="1">
                <a:solidFill>
                  <a:srgbClr val="C69200"/>
                </a:solidFill>
                <a:latin typeface="Arial" charset="0"/>
              </a:defRPr>
            </a:lvl7pPr>
            <a:lvl8pPr marL="1371600" algn="l" rtl="0" fontAlgn="base">
              <a:spcBef>
                <a:spcPct val="0"/>
              </a:spcBef>
              <a:spcAft>
                <a:spcPct val="0"/>
              </a:spcAft>
              <a:defRPr sz="3600" b="1">
                <a:solidFill>
                  <a:srgbClr val="C69200"/>
                </a:solidFill>
                <a:latin typeface="Arial" charset="0"/>
              </a:defRPr>
            </a:lvl8pPr>
            <a:lvl9pPr marL="1828800" algn="l" rtl="0" fontAlgn="base">
              <a:spcBef>
                <a:spcPct val="0"/>
              </a:spcBef>
              <a:spcAft>
                <a:spcPct val="0"/>
              </a:spcAft>
              <a:defRPr sz="3600" b="1">
                <a:solidFill>
                  <a:srgbClr val="C69200"/>
                </a:solidFill>
                <a:latin typeface="Arial" charset="0"/>
              </a:defRPr>
            </a:lvl9pPr>
          </a:lstStyle>
          <a:p>
            <a:r>
              <a:rPr lang="en-US" sz="2800" kern="0" dirty="0">
                <a:latin typeface="Times New Roman" panose="02020603050405020304" pitchFamily="18" charset="0"/>
                <a:cs typeface="Times New Roman" panose="02020603050405020304" pitchFamily="18" charset="0"/>
              </a:rPr>
              <a:t>Explicit vs. Implicit Feedback</a:t>
            </a:r>
            <a:endParaRPr lang="en-SG" sz="2800" kern="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8C0A258A-F6C2-2445-81DA-C86B9367C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353" y="4189467"/>
            <a:ext cx="1738312" cy="1738312"/>
          </a:xfrm>
          <a:prstGeom prst="rect">
            <a:avLst/>
          </a:prstGeom>
        </p:spPr>
      </p:pic>
    </p:spTree>
    <p:extLst>
      <p:ext uri="{BB962C8B-B14F-4D97-AF65-F5344CB8AC3E}">
        <p14:creationId xmlns:p14="http://schemas.microsoft.com/office/powerpoint/2010/main" val="402256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28936" y="269862"/>
            <a:ext cx="7924800" cy="523220"/>
          </a:xfrm>
        </p:spPr>
        <p:txBody>
          <a:bodyPr/>
          <a:lstStyle/>
          <a:p>
            <a:r>
              <a:rPr lang="en-US" sz="2800" dirty="0">
                <a:latin typeface="Times New Roman" panose="02020603050405020304" pitchFamily="18" charset="0"/>
                <a:cs typeface="Times New Roman" panose="02020603050405020304" pitchFamily="18" charset="0"/>
              </a:rPr>
              <a:t>Matrix Factorization for Explicit Feedback</a:t>
            </a:r>
            <a:endParaRPr lang="en-SG" sz="28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725CC60F-089B-0C40-8E6E-27894960D57F}"/>
              </a:ext>
            </a:extLst>
          </p:cNvPr>
          <p:cNvSpPr txBox="1"/>
          <p:nvPr/>
        </p:nvSpPr>
        <p:spPr>
          <a:xfrm>
            <a:off x="1041400" y="990600"/>
            <a:ext cx="8001000" cy="338554"/>
          </a:xfrm>
          <a:prstGeom prst="rect">
            <a:avLst/>
          </a:prstGeom>
          <a:noFill/>
        </p:spPr>
        <p:txBody>
          <a:bodyPr wrap="square" rtlCol="0">
            <a:spAutoFit/>
          </a:bodyPr>
          <a:lstStyle/>
          <a:p>
            <a:pPr algn="r"/>
            <a:r>
              <a:rPr lang="en-US" sz="1600" b="1" dirty="0" err="1"/>
              <a:t>Salakhutdinov</a:t>
            </a:r>
            <a:r>
              <a:rPr lang="en-US" sz="1600" b="1" dirty="0"/>
              <a:t> and </a:t>
            </a:r>
            <a:r>
              <a:rPr lang="en-US" sz="1600" b="1" dirty="0" err="1"/>
              <a:t>Mnih</a:t>
            </a:r>
            <a:r>
              <a:rPr lang="en-US" sz="1600" b="1" dirty="0"/>
              <a:t>, "Probabilistic Matrix Factorization", NIPS 2007</a:t>
            </a:r>
          </a:p>
        </p:txBody>
      </p:sp>
      <p:pic>
        <p:nvPicPr>
          <p:cNvPr id="12" name="Picture 11">
            <a:extLst>
              <a:ext uri="{FF2B5EF4-FFF2-40B4-BE49-F238E27FC236}">
                <a16:creationId xmlns:a16="http://schemas.microsoft.com/office/drawing/2014/main" id="{AB244DF2-41B5-A546-B767-4639B5919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1" y="1447800"/>
            <a:ext cx="2743200" cy="3053953"/>
          </a:xfrm>
          <a:prstGeom prst="rect">
            <a:avLst/>
          </a:prstGeom>
        </p:spPr>
      </p:pic>
      <p:pic>
        <p:nvPicPr>
          <p:cNvPr id="15" name="Picture 14">
            <a:extLst>
              <a:ext uri="{FF2B5EF4-FFF2-40B4-BE49-F238E27FC236}">
                <a16:creationId xmlns:a16="http://schemas.microsoft.com/office/drawing/2014/main" id="{618B6C8C-1792-104E-B4E0-CF0681E8B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185" y="2133600"/>
            <a:ext cx="4070684" cy="726305"/>
          </a:xfrm>
          <a:prstGeom prst="rect">
            <a:avLst/>
          </a:prstGeom>
        </p:spPr>
      </p:pic>
      <p:pic>
        <p:nvPicPr>
          <p:cNvPr id="19" name="Picture 18">
            <a:extLst>
              <a:ext uri="{FF2B5EF4-FFF2-40B4-BE49-F238E27FC236}">
                <a16:creationId xmlns:a16="http://schemas.microsoft.com/office/drawing/2014/main" id="{368D94FD-A3B4-1E4B-BBA3-AD1423307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176" y="3031468"/>
            <a:ext cx="5454424" cy="854732"/>
          </a:xfrm>
          <a:prstGeom prst="rect">
            <a:avLst/>
          </a:prstGeom>
        </p:spPr>
      </p:pic>
      <p:pic>
        <p:nvPicPr>
          <p:cNvPr id="21" name="Picture 20">
            <a:extLst>
              <a:ext uri="{FF2B5EF4-FFF2-40B4-BE49-F238E27FC236}">
                <a16:creationId xmlns:a16="http://schemas.microsoft.com/office/drawing/2014/main" id="{CD448EED-908E-7B40-BFB7-CF422183C8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4488180"/>
            <a:ext cx="7239000" cy="1455420"/>
          </a:xfrm>
          <a:prstGeom prst="rect">
            <a:avLst/>
          </a:prstGeom>
        </p:spPr>
      </p:pic>
      <p:pic>
        <p:nvPicPr>
          <p:cNvPr id="23" name="Picture 22">
            <a:extLst>
              <a:ext uri="{FF2B5EF4-FFF2-40B4-BE49-F238E27FC236}">
                <a16:creationId xmlns:a16="http://schemas.microsoft.com/office/drawing/2014/main" id="{BB77F125-F160-7245-9FFD-95A1793954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5311" y="6018931"/>
            <a:ext cx="5957747" cy="749704"/>
          </a:xfrm>
          <a:prstGeom prst="rect">
            <a:avLst/>
          </a:prstGeom>
        </p:spPr>
      </p:pic>
    </p:spTree>
    <p:extLst>
      <p:ext uri="{BB962C8B-B14F-4D97-AF65-F5344CB8AC3E}">
        <p14:creationId xmlns:p14="http://schemas.microsoft.com/office/powerpoint/2010/main" val="1232882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28936" y="269862"/>
            <a:ext cx="7924800" cy="523220"/>
          </a:xfrm>
        </p:spPr>
        <p:txBody>
          <a:bodyPr/>
          <a:lstStyle/>
          <a:p>
            <a:r>
              <a:rPr lang="en-US" sz="2800" dirty="0">
                <a:latin typeface="Times New Roman" panose="02020603050405020304" pitchFamily="18" charset="0"/>
                <a:cs typeface="Times New Roman" panose="02020603050405020304" pitchFamily="18" charset="0"/>
              </a:rPr>
              <a:t>Matrix Factorization for Implicit Feedback</a:t>
            </a:r>
            <a:endParaRPr lang="en-SG" sz="28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725CC60F-089B-0C40-8E6E-27894960D57F}"/>
              </a:ext>
            </a:extLst>
          </p:cNvPr>
          <p:cNvSpPr txBox="1"/>
          <p:nvPr/>
        </p:nvSpPr>
        <p:spPr>
          <a:xfrm>
            <a:off x="1041400" y="990600"/>
            <a:ext cx="8001000" cy="584775"/>
          </a:xfrm>
          <a:prstGeom prst="rect">
            <a:avLst/>
          </a:prstGeom>
          <a:noFill/>
        </p:spPr>
        <p:txBody>
          <a:bodyPr wrap="square" rtlCol="0">
            <a:spAutoFit/>
          </a:bodyPr>
          <a:lstStyle/>
          <a:p>
            <a:pPr algn="r"/>
            <a:r>
              <a:rPr lang="en-US" sz="1600" b="1" dirty="0" err="1"/>
              <a:t>Salakhutdinov</a:t>
            </a:r>
            <a:r>
              <a:rPr lang="en-US" sz="1600" b="1" dirty="0"/>
              <a:t> and </a:t>
            </a:r>
            <a:r>
              <a:rPr lang="en-US" sz="1600" b="1" dirty="0" err="1"/>
              <a:t>Mnih</a:t>
            </a:r>
            <a:r>
              <a:rPr lang="en-US" sz="1600" b="1" dirty="0"/>
              <a:t>, "</a:t>
            </a:r>
            <a:r>
              <a:rPr lang="en-SG" sz="1600" b="1" dirty="0"/>
              <a:t>BPR: Bayesian Personalized Ranking from Implicit Feedback</a:t>
            </a:r>
            <a:r>
              <a:rPr lang="en-US" sz="1600" b="1" dirty="0"/>
              <a:t>", UAI 2009</a:t>
            </a:r>
          </a:p>
        </p:txBody>
      </p:sp>
      <p:pic>
        <p:nvPicPr>
          <p:cNvPr id="3" name="Picture 2">
            <a:extLst>
              <a:ext uri="{FF2B5EF4-FFF2-40B4-BE49-F238E27FC236}">
                <a16:creationId xmlns:a16="http://schemas.microsoft.com/office/drawing/2014/main" id="{20DE358D-4B49-5E47-859A-0E42C23EC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63247"/>
            <a:ext cx="4187594" cy="4953000"/>
          </a:xfrm>
          <a:prstGeom prst="rect">
            <a:avLst/>
          </a:prstGeom>
        </p:spPr>
      </p:pic>
      <p:pic>
        <p:nvPicPr>
          <p:cNvPr id="5" name="Picture 4">
            <a:extLst>
              <a:ext uri="{FF2B5EF4-FFF2-40B4-BE49-F238E27FC236}">
                <a16:creationId xmlns:a16="http://schemas.microsoft.com/office/drawing/2014/main" id="{7AE6259B-48BF-9041-99AD-282473AC7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6194" y="1741062"/>
            <a:ext cx="4626206" cy="2925763"/>
          </a:xfrm>
          <a:prstGeom prst="rect">
            <a:avLst/>
          </a:prstGeom>
        </p:spPr>
      </p:pic>
      <p:pic>
        <p:nvPicPr>
          <p:cNvPr id="7" name="Picture 6">
            <a:extLst>
              <a:ext uri="{FF2B5EF4-FFF2-40B4-BE49-F238E27FC236}">
                <a16:creationId xmlns:a16="http://schemas.microsoft.com/office/drawing/2014/main" id="{BC809CE5-2417-AC40-88F6-518DA12E7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781589"/>
            <a:ext cx="2362200" cy="660615"/>
          </a:xfrm>
          <a:prstGeom prst="rect">
            <a:avLst/>
          </a:prstGeom>
        </p:spPr>
      </p:pic>
      <p:pic>
        <p:nvPicPr>
          <p:cNvPr id="10" name="Picture 9">
            <a:extLst>
              <a:ext uri="{FF2B5EF4-FFF2-40B4-BE49-F238E27FC236}">
                <a16:creationId xmlns:a16="http://schemas.microsoft.com/office/drawing/2014/main" id="{F9FD6737-5076-6549-A627-97A534DE81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4700" y="5599352"/>
            <a:ext cx="3429000" cy="988786"/>
          </a:xfrm>
          <a:prstGeom prst="rect">
            <a:avLst/>
          </a:prstGeom>
        </p:spPr>
      </p:pic>
    </p:spTree>
    <p:extLst>
      <p:ext uri="{BB962C8B-B14F-4D97-AF65-F5344CB8AC3E}">
        <p14:creationId xmlns:p14="http://schemas.microsoft.com/office/powerpoint/2010/main" val="52014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2400" y="1874223"/>
            <a:ext cx="8636004" cy="1138773"/>
          </a:xfrm>
        </p:spPr>
        <p:txBody>
          <a:bodyPr/>
          <a:lstStyle/>
          <a:p>
            <a:pPr algn="ctr"/>
            <a:r>
              <a:rPr lang="en-US" sz="3400" dirty="0">
                <a:latin typeface="Times New Roman" panose="02020603050405020304" pitchFamily="18" charset="0"/>
                <a:cs typeface="Times New Roman" panose="02020603050405020304" pitchFamily="18" charset="0"/>
              </a:rPr>
              <a:t>Recent Advances in Scalable Retrieval of Personalized Recommendations</a:t>
            </a:r>
            <a:endParaRPr lang="en-SG" sz="3400" dirty="0">
              <a:latin typeface="Times New Roman" panose="02020603050405020304" pitchFamily="18" charset="0"/>
              <a:cs typeface="Times New Roman" panose="02020603050405020304" pitchFamily="18" charset="0"/>
            </a:endParaRPr>
          </a:p>
        </p:txBody>
      </p:sp>
      <p:sp>
        <p:nvSpPr>
          <p:cNvPr id="8" name="Subtitle 7"/>
          <p:cNvSpPr>
            <a:spLocks noGrp="1"/>
          </p:cNvSpPr>
          <p:nvPr>
            <p:ph type="subTitle" idx="1"/>
          </p:nvPr>
        </p:nvSpPr>
        <p:spPr>
          <a:xfrm>
            <a:off x="457200" y="3048000"/>
            <a:ext cx="7772400" cy="523220"/>
          </a:xfrm>
        </p:spPr>
        <p:txBody>
          <a:bodyPr/>
          <a:lstStyle/>
          <a:p>
            <a:pPr algn="ctr"/>
            <a:r>
              <a:rPr lang="en-US" sz="2800" dirty="0">
                <a:latin typeface="Times New Roman" panose="02020603050405020304" pitchFamily="18" charset="0"/>
                <a:cs typeface="Times New Roman" panose="02020603050405020304" pitchFamily="18" charset="0"/>
              </a:rPr>
              <a:t>A Tutorial</a:t>
            </a:r>
            <a:endParaRPr lang="en-SG" sz="28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82358" y="4038600"/>
            <a:ext cx="3768980" cy="1015663"/>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Dung D. Le</a:t>
            </a:r>
          </a:p>
          <a:p>
            <a:pPr algn="ctr"/>
            <a:r>
              <a:rPr lang="en-US" sz="2000" dirty="0">
                <a:latin typeface="Times New Roman" panose="02020603050405020304" pitchFamily="18" charset="0"/>
                <a:cs typeface="Times New Roman" panose="02020603050405020304" pitchFamily="18" charset="0"/>
              </a:rPr>
              <a:t>Singapore Management University</a:t>
            </a:r>
          </a:p>
          <a:p>
            <a:pPr algn="ctr"/>
            <a:r>
              <a:rPr lang="en-US" sz="2000" dirty="0">
                <a:latin typeface="Times New Roman" panose="02020603050405020304" pitchFamily="18" charset="0"/>
                <a:cs typeface="Times New Roman" panose="02020603050405020304" pitchFamily="18" charset="0"/>
              </a:rPr>
              <a:t>ddle.2015@smu.edu.sg</a:t>
            </a:r>
            <a:endParaRPr lang="en-SG"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778158" y="4038600"/>
            <a:ext cx="3768980" cy="1015663"/>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Hady W. </a:t>
            </a:r>
            <a:r>
              <a:rPr lang="en-US" sz="2000" b="1" dirty="0" err="1">
                <a:latin typeface="Times New Roman" panose="02020603050405020304" pitchFamily="18" charset="0"/>
                <a:cs typeface="Times New Roman" panose="02020603050405020304" pitchFamily="18" charset="0"/>
              </a:rPr>
              <a:t>Lauw</a:t>
            </a:r>
            <a:endParaRPr lang="en-US" sz="2000" b="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Singapore Management University</a:t>
            </a:r>
          </a:p>
          <a:p>
            <a:pPr algn="ctr"/>
            <a:r>
              <a:rPr lang="en-US" sz="2000" dirty="0">
                <a:latin typeface="Times New Roman" panose="02020603050405020304" pitchFamily="18" charset="0"/>
                <a:cs typeface="Times New Roman" panose="02020603050405020304" pitchFamily="18" charset="0"/>
              </a:rPr>
              <a:t>hadywlauw@smu.edu.sg</a:t>
            </a:r>
            <a:endParaRPr lang="en-SG"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116840" y="5756701"/>
            <a:ext cx="4910320"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Slides available at </a:t>
            </a:r>
          </a:p>
          <a:p>
            <a:pPr algn="ctr"/>
            <a:r>
              <a:rPr lang="en-US" dirty="0">
                <a:solidFill>
                  <a:srgbClr val="0070C0"/>
                </a:solidFill>
                <a:latin typeface="Times New Roman" panose="02020603050405020304" pitchFamily="18" charset="0"/>
                <a:cs typeface="Times New Roman" panose="02020603050405020304" pitchFamily="18" charset="0"/>
                <a:hlinkClick r:id="rId3"/>
              </a:rPr>
              <a:t>https://</a:t>
            </a:r>
            <a:r>
              <a:rPr lang="en-US" dirty="0" err="1">
                <a:solidFill>
                  <a:srgbClr val="0070C0"/>
                </a:solidFill>
                <a:latin typeface="Times New Roman" panose="02020603050405020304" pitchFamily="18" charset="0"/>
                <a:cs typeface="Times New Roman" panose="02020603050405020304" pitchFamily="18" charset="0"/>
                <a:hlinkClick r:id="rId3"/>
              </a:rPr>
              <a:t>code.preferred.ai</a:t>
            </a:r>
            <a:r>
              <a:rPr lang="en-US" dirty="0">
                <a:solidFill>
                  <a:srgbClr val="0070C0"/>
                </a:solidFill>
                <a:latin typeface="Times New Roman" panose="02020603050405020304" pitchFamily="18" charset="0"/>
                <a:cs typeface="Times New Roman" panose="02020603050405020304" pitchFamily="18" charset="0"/>
                <a:hlinkClick r:id="rId3"/>
              </a:rPr>
              <a:t>/recommendation-retrieval</a:t>
            </a:r>
            <a:r>
              <a:rPr lang="en-US" dirty="0">
                <a:latin typeface="Times New Roman" panose="02020603050405020304" pitchFamily="18" charset="0"/>
                <a:cs typeface="Times New Roman" panose="02020603050405020304" pitchFamily="18" charset="0"/>
                <a:hlinkClick r:id="rId3"/>
              </a:rPr>
              <a:t> </a:t>
            </a:r>
            <a:endParaRPr lang="en-S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880A79A-06B0-294A-9A02-F728F99300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412141"/>
            <a:ext cx="2912846" cy="654659"/>
          </a:xfrm>
          <a:prstGeom prst="rect">
            <a:avLst/>
          </a:prstGeom>
        </p:spPr>
      </p:pic>
    </p:spTree>
    <p:extLst>
      <p:ext uri="{BB962C8B-B14F-4D97-AF65-F5344CB8AC3E}">
        <p14:creationId xmlns:p14="http://schemas.microsoft.com/office/powerpoint/2010/main" val="1066229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28936" y="269862"/>
            <a:ext cx="7924800" cy="523220"/>
          </a:xfrm>
        </p:spPr>
        <p:txBody>
          <a:bodyPr/>
          <a:lstStyle/>
          <a:p>
            <a:r>
              <a:rPr lang="en-US" sz="2800" dirty="0">
                <a:latin typeface="Times New Roman" panose="02020603050405020304" pitchFamily="18" charset="0"/>
                <a:cs typeface="Times New Roman" panose="02020603050405020304" pitchFamily="18" charset="0"/>
              </a:rPr>
              <a:t>Matrix Factorization: Top-K Retrieval</a:t>
            </a:r>
            <a:endParaRPr lang="en-SG"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Rectangle 11"/>
              <p:cNvSpPr/>
              <p:nvPr/>
            </p:nvSpPr>
            <p:spPr>
              <a:xfrm>
                <a:off x="2803982" y="1919358"/>
                <a:ext cx="1768018" cy="79722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𝑌</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803982" y="1919358"/>
                <a:ext cx="1768018" cy="797221"/>
              </a:xfrm>
              <a:prstGeom prst="rect">
                <a:avLst/>
              </a:prstGeom>
              <a:blipFill>
                <a:blip r:embed="rId3"/>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152149" y="2253820"/>
                <a:ext cx="778580" cy="27162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𝑢</m:t>
                          </m:r>
                        </m:sub>
                      </m:sSub>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152149" y="2253820"/>
                <a:ext cx="778580" cy="271621"/>
              </a:xfrm>
              <a:prstGeom prst="rect">
                <a:avLst/>
              </a:prstGeom>
              <a:blipFill>
                <a:blip r:embed="rId4"/>
                <a:stretch>
                  <a:fillRect b="-4000"/>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988663" y="2161579"/>
                <a:ext cx="3462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oMath>
                  </m:oMathPara>
                </a14:m>
                <a:endParaRPr lang="en-SG" sz="1600" dirty="0">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988663" y="2161579"/>
                <a:ext cx="346249" cy="430887"/>
              </a:xfrm>
              <a:prstGeom prst="rect">
                <a:avLst/>
              </a:prstGeom>
              <a:blipFill>
                <a:blip r:embed="rId5"/>
                <a:stretch>
                  <a:fillRect l="-14286"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14774" y="2116431"/>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14774" y="2116431"/>
                <a:ext cx="419987" cy="492443"/>
              </a:xfrm>
              <a:prstGeom prst="rect">
                <a:avLst/>
              </a:prstGeom>
              <a:blipFill>
                <a:blip r:embed="rId6"/>
                <a:stretch>
                  <a:fillRect l="-2941"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5496711" y="2244800"/>
                <a:ext cx="1768018" cy="28966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pre</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f</m:t>
                          </m:r>
                        </m:e>
                        <m:sub>
                          <m:r>
                            <m:rPr>
                              <m:sty m:val="p"/>
                            </m:rPr>
                            <a:rPr lang="en-US" b="0" i="0" dirty="0" smtClean="0">
                              <a:latin typeface="Cambria Math" panose="02040503050406030204" pitchFamily="18" charset="0"/>
                            </a:rPr>
                            <m:t>u</m:t>
                          </m:r>
                        </m:sub>
                      </m:sSub>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5496711" y="2244800"/>
                <a:ext cx="1768018" cy="289660"/>
              </a:xfrm>
              <a:prstGeom prst="rect">
                <a:avLst/>
              </a:prstGeom>
              <a:blipFill>
                <a:blip r:embed="rId7"/>
                <a:stretch>
                  <a:fillRect b="-11538"/>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492093" y="3719283"/>
                <a:ext cx="1768018" cy="28966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latin typeface="Times New Roman" panose="02020603050405020304" pitchFamily="18" charset="0"/>
                    <a:cs typeface="Times New Roman" panose="02020603050405020304" pitchFamily="18" charset="0"/>
                  </a:rPr>
                  <a:t>Sorted</a:t>
                </a:r>
                <a:r>
                  <a:rPr lang="en-US" b="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b="0" i="0" dirty="0" smtClean="0">
                        <a:latin typeface="Cambria Math" panose="02040503050406030204" pitchFamily="18" charset="0"/>
                      </a:rPr>
                      <m:t>pre</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f</m:t>
                        </m:r>
                      </m:e>
                      <m:sub>
                        <m:r>
                          <m:rPr>
                            <m:sty m:val="p"/>
                          </m:rPr>
                          <a:rPr lang="en-US" b="0" i="0" dirty="0" smtClean="0">
                            <a:latin typeface="Cambria Math" panose="02040503050406030204" pitchFamily="18" charset="0"/>
                          </a:rPr>
                          <m:t>u</m:t>
                        </m:r>
                      </m:sub>
                    </m:sSub>
                  </m:oMath>
                </a14:m>
                <a:endParaRPr lang="en-SG" dirty="0">
                  <a:latin typeface="Times New Roman" panose="02020603050405020304" pitchFamily="18" charset="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5492093" y="3719283"/>
                <a:ext cx="1768018" cy="289660"/>
              </a:xfrm>
              <a:prstGeom prst="rect">
                <a:avLst/>
              </a:prstGeom>
              <a:blipFill>
                <a:blip r:embed="rId8"/>
                <a:stretch>
                  <a:fillRect t="-3846" b="-26923"/>
                </a:stretch>
              </a:blipFill>
              <a:ln>
                <a:solidFill>
                  <a:srgbClr val="00B050"/>
                </a:solidFill>
              </a:ln>
            </p:spPr>
            <p:txBody>
              <a:bodyPr/>
              <a:lstStyle/>
              <a:p>
                <a:r>
                  <a:rPr lang="en-US">
                    <a:noFill/>
                  </a:rPr>
                  <a:t> </a:t>
                </a:r>
              </a:p>
            </p:txBody>
          </p:sp>
        </mc:Fallback>
      </mc:AlternateContent>
      <p:sp>
        <p:nvSpPr>
          <p:cNvPr id="29" name="Flowchart: Multidocument 28"/>
          <p:cNvSpPr/>
          <p:nvPr/>
        </p:nvSpPr>
        <p:spPr>
          <a:xfrm>
            <a:off x="2964816" y="3495384"/>
            <a:ext cx="1350250" cy="767511"/>
          </a:xfrm>
          <a:prstGeom prst="flowChartMultidocumen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Top-K items</a:t>
            </a:r>
          </a:p>
        </p:txBody>
      </p:sp>
      <p:cxnSp>
        <p:nvCxnSpPr>
          <p:cNvPr id="30" name="Straight Arrow Connector 29"/>
          <p:cNvCxnSpPr/>
          <p:nvPr/>
        </p:nvCxnSpPr>
        <p:spPr>
          <a:xfrm flipH="1" flipV="1">
            <a:off x="1694468" y="2596293"/>
            <a:ext cx="1197252" cy="127660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Slide Number Placeholder 36"/>
          <p:cNvSpPr>
            <a:spLocks noGrp="1"/>
          </p:cNvSpPr>
          <p:nvPr>
            <p:ph type="sldNum" sz="quarter" idx="12"/>
          </p:nvPr>
        </p:nvSpPr>
        <p:spPr/>
        <p:txBody>
          <a:bodyPr/>
          <a:lstStyle/>
          <a:p>
            <a:pPr>
              <a:defRPr/>
            </a:pPr>
            <a:fld id="{0C1A19D8-1474-485E-AF0B-775079405AF1}" type="slidenum">
              <a:rPr lang="en-US" altLang="en-US" smtClean="0"/>
              <a:pPr>
                <a:defRPr/>
              </a:pPr>
              <a:t>20</a:t>
            </a:fld>
            <a:endParaRPr lang="en-US" altLang="en-US"/>
          </a:p>
        </p:txBody>
      </p:sp>
      <mc:AlternateContent xmlns:mc="http://schemas.openxmlformats.org/markup-compatibility/2006" xmlns:a14="http://schemas.microsoft.com/office/drawing/2010/main">
        <mc:Choice Requires="a14">
          <p:sp>
            <p:nvSpPr>
              <p:cNvPr id="5" name="Rectangle 4"/>
              <p:cNvSpPr/>
              <p:nvPr/>
            </p:nvSpPr>
            <p:spPr>
              <a:xfrm>
                <a:off x="5218434" y="1476351"/>
                <a:ext cx="2242129"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dirty="0" smtClean="0">
                          <a:solidFill>
                            <a:srgbClr val="002060"/>
                          </a:solidFill>
                          <a:latin typeface="Cambria Math" panose="02040503050406030204" pitchFamily="18" charset="0"/>
                        </a:rPr>
                        <m:t>pre</m:t>
                      </m:r>
                      <m:sSub>
                        <m:sSubPr>
                          <m:ctrlPr>
                            <a:rPr lang="en-US" i="1" dirty="0">
                              <a:solidFill>
                                <a:srgbClr val="002060"/>
                              </a:solidFill>
                              <a:latin typeface="Cambria Math" panose="02040503050406030204" pitchFamily="18" charset="0"/>
                            </a:rPr>
                          </m:ctrlPr>
                        </m:sSubPr>
                        <m:e>
                          <m:r>
                            <m:rPr>
                              <m:sty m:val="p"/>
                            </m:rPr>
                            <a:rPr lang="en-US" dirty="0">
                              <a:solidFill>
                                <a:srgbClr val="002060"/>
                              </a:solidFill>
                              <a:latin typeface="Cambria Math" panose="02040503050406030204" pitchFamily="18" charset="0"/>
                            </a:rPr>
                            <m:t>f</m:t>
                          </m:r>
                        </m:e>
                        <m:sub>
                          <m:r>
                            <m:rPr>
                              <m:sty m:val="p"/>
                            </m:rPr>
                            <a:rPr lang="en-US" dirty="0">
                              <a:solidFill>
                                <a:srgbClr val="002060"/>
                              </a:solidFill>
                              <a:latin typeface="Cambria Math" panose="02040503050406030204" pitchFamily="18" charset="0"/>
                            </a:rPr>
                            <m:t>u</m:t>
                          </m:r>
                        </m:sub>
                      </m:sSub>
                      <m:d>
                        <m:dPr>
                          <m:ctrlPr>
                            <a:rPr lang="en-US" b="0" i="1" dirty="0" smtClean="0">
                              <a:solidFill>
                                <a:srgbClr val="002060"/>
                              </a:solidFill>
                              <a:latin typeface="Cambria Math" panose="02040503050406030204" pitchFamily="18" charset="0"/>
                            </a:rPr>
                          </m:ctrlPr>
                        </m:dPr>
                        <m:e>
                          <m:r>
                            <a:rPr lang="en-US" b="0" i="1" dirty="0" smtClean="0">
                              <a:solidFill>
                                <a:srgbClr val="002060"/>
                              </a:solidFill>
                              <a:latin typeface="Cambria Math" panose="02040503050406030204" pitchFamily="18" charset="0"/>
                            </a:rPr>
                            <m:t>𝑖</m:t>
                          </m:r>
                        </m:e>
                      </m:d>
                      <m:r>
                        <a:rPr lang="en-US" b="0" i="1" dirty="0" smtClean="0">
                          <a:solidFill>
                            <a:srgbClr val="002060"/>
                          </a:solidFill>
                          <a:latin typeface="Cambria Math" panose="02040503050406030204" pitchFamily="18" charset="0"/>
                        </a:rPr>
                        <m:t>=</m:t>
                      </m:r>
                      <m:sSubSup>
                        <m:sSubSupPr>
                          <m:ctrlPr>
                            <a:rPr lang="en-US" b="0" i="1" dirty="0" smtClean="0">
                              <a:solidFill>
                                <a:srgbClr val="002060"/>
                              </a:solidFill>
                              <a:latin typeface="Cambria Math" panose="02040503050406030204" pitchFamily="18" charset="0"/>
                            </a:rPr>
                          </m:ctrlPr>
                        </m:sSubSupPr>
                        <m:e>
                          <m:r>
                            <a:rPr lang="en-US" b="0" i="1" dirty="0" smtClean="0">
                              <a:solidFill>
                                <a:srgbClr val="002060"/>
                              </a:solidFill>
                              <a:latin typeface="Cambria Math" panose="02040503050406030204" pitchFamily="18" charset="0"/>
                            </a:rPr>
                            <m:t>𝑥</m:t>
                          </m:r>
                        </m:e>
                        <m:sub>
                          <m:r>
                            <a:rPr lang="en-US" b="0" i="1" dirty="0" smtClean="0">
                              <a:solidFill>
                                <a:srgbClr val="002060"/>
                              </a:solidFill>
                              <a:latin typeface="Cambria Math" panose="02040503050406030204" pitchFamily="18" charset="0"/>
                            </a:rPr>
                            <m:t>𝑢</m:t>
                          </m:r>
                        </m:sub>
                        <m:sup>
                          <m:r>
                            <a:rPr lang="en-US" b="0" i="1" dirty="0" smtClean="0">
                              <a:solidFill>
                                <a:srgbClr val="002060"/>
                              </a:solidFill>
                              <a:latin typeface="Cambria Math" panose="02040503050406030204" pitchFamily="18" charset="0"/>
                            </a:rPr>
                            <m:t>𝑇</m:t>
                          </m:r>
                        </m:sup>
                      </m:sSubSup>
                      <m:sSub>
                        <m:sSubPr>
                          <m:ctrlPr>
                            <a:rPr lang="en-US" b="0" i="1" dirty="0" smtClean="0">
                              <a:solidFill>
                                <a:srgbClr val="002060"/>
                              </a:solidFill>
                              <a:latin typeface="Cambria Math" panose="02040503050406030204" pitchFamily="18" charset="0"/>
                            </a:rPr>
                          </m:ctrlPr>
                        </m:sSubPr>
                        <m:e>
                          <m:r>
                            <a:rPr lang="en-US" b="0" i="1" dirty="0" smtClean="0">
                              <a:solidFill>
                                <a:srgbClr val="002060"/>
                              </a:solidFill>
                              <a:latin typeface="Cambria Math" panose="02040503050406030204" pitchFamily="18" charset="0"/>
                            </a:rPr>
                            <m:t>.</m:t>
                          </m:r>
                          <m:r>
                            <a:rPr lang="en-US" b="0" i="1" dirty="0" smtClean="0">
                              <a:solidFill>
                                <a:srgbClr val="002060"/>
                              </a:solidFill>
                              <a:latin typeface="Cambria Math" panose="02040503050406030204" pitchFamily="18" charset="0"/>
                            </a:rPr>
                            <m:t>𝑦</m:t>
                          </m:r>
                        </m:e>
                        <m:sub>
                          <m:r>
                            <a:rPr lang="en-US" b="0" i="1" dirty="0" smtClean="0">
                              <a:solidFill>
                                <a:srgbClr val="002060"/>
                              </a:solidFill>
                              <a:latin typeface="Cambria Math" panose="02040503050406030204" pitchFamily="18" charset="0"/>
                            </a:rPr>
                            <m:t>𝑖</m:t>
                          </m:r>
                        </m:sub>
                      </m:sSub>
                    </m:oMath>
                  </m:oMathPara>
                </a14:m>
                <a:endParaRPr lang="en-SG"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218434" y="1476351"/>
                <a:ext cx="2242129"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2454814" y="2251130"/>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42" name="TextBox 41"/>
              <p:cNvSpPr txBox="1">
                <a:spLocks noRot="1" noChangeAspect="1" noMove="1" noResize="1" noEditPoints="1" noAdjustHandles="1" noChangeArrowheads="1" noChangeShapeType="1" noTextEdit="1"/>
              </p:cNvSpPr>
              <p:nvPr/>
            </p:nvSpPr>
            <p:spPr>
              <a:xfrm>
                <a:off x="2454814" y="2251130"/>
                <a:ext cx="204480" cy="276999"/>
              </a:xfrm>
              <a:prstGeom prst="rect">
                <a:avLst/>
              </a:prstGeom>
              <a:blipFill>
                <a:blip r:embed="rId10"/>
                <a:stretch>
                  <a:fillRect l="-17647" r="-23529" b="-13043"/>
                </a:stretch>
              </a:blipFill>
            </p:spPr>
            <p:txBody>
              <a:bodyPr/>
              <a:lstStyle/>
              <a:p>
                <a:r>
                  <a:rPr lang="en-US">
                    <a:noFill/>
                  </a:rPr>
                  <a:t> </a:t>
                </a:r>
              </a:p>
            </p:txBody>
          </p:sp>
        </mc:Fallback>
      </mc:AlternateContent>
      <p:cxnSp>
        <p:nvCxnSpPr>
          <p:cNvPr id="43" name="Straight Arrow Connector 42"/>
          <p:cNvCxnSpPr/>
          <p:nvPr/>
        </p:nvCxnSpPr>
        <p:spPr>
          <a:xfrm>
            <a:off x="2659294" y="1919358"/>
            <a:ext cx="0" cy="7972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805591" y="1849775"/>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3640294" y="1562871"/>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45" name="TextBox 44"/>
              <p:cNvSpPr txBox="1">
                <a:spLocks noRot="1" noChangeAspect="1" noMove="1" noResize="1" noEditPoints="1" noAdjustHandles="1" noChangeArrowheads="1" noChangeShapeType="1" noTextEdit="1"/>
              </p:cNvSpPr>
              <p:nvPr/>
            </p:nvSpPr>
            <p:spPr>
              <a:xfrm>
                <a:off x="3640294" y="1562871"/>
                <a:ext cx="201145" cy="276999"/>
              </a:xfrm>
              <a:prstGeom prst="rect">
                <a:avLst/>
              </a:prstGeom>
              <a:blipFill>
                <a:blip r:embed="rId11"/>
                <a:stretch>
                  <a:fillRect l="-12500" r="-12500"/>
                </a:stretch>
              </a:blipFill>
            </p:spPr>
            <p:txBody>
              <a:bodyPr/>
              <a:lstStyle/>
              <a:p>
                <a:r>
                  <a:rPr lang="en-US">
                    <a:noFill/>
                  </a:rPr>
                  <a:t> </a:t>
                </a:r>
              </a:p>
            </p:txBody>
          </p:sp>
        </mc:Fallback>
      </mc:AlternateContent>
      <p:cxnSp>
        <p:nvCxnSpPr>
          <p:cNvPr id="50" name="Straight Arrow Connector 49"/>
          <p:cNvCxnSpPr/>
          <p:nvPr/>
        </p:nvCxnSpPr>
        <p:spPr>
          <a:xfrm>
            <a:off x="1157895" y="2114412"/>
            <a:ext cx="7728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1413282" y="1837413"/>
                <a:ext cx="204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51" name="TextBox 50"/>
              <p:cNvSpPr txBox="1">
                <a:spLocks noRot="1" noChangeAspect="1" noMove="1" noResize="1" noEditPoints="1" noAdjustHandles="1" noChangeArrowheads="1" noChangeShapeType="1" noTextEdit="1"/>
              </p:cNvSpPr>
              <p:nvPr/>
            </p:nvSpPr>
            <p:spPr>
              <a:xfrm>
                <a:off x="1413282" y="1837413"/>
                <a:ext cx="204479" cy="276999"/>
              </a:xfrm>
              <a:prstGeom prst="rect">
                <a:avLst/>
              </a:prstGeom>
              <a:blipFill>
                <a:blip r:embed="rId12"/>
                <a:stretch>
                  <a:fillRect l="-17647" r="-23529" b="-13636"/>
                </a:stretch>
              </a:blipFill>
            </p:spPr>
            <p:txBody>
              <a:bodyPr/>
              <a:lstStyle/>
              <a:p>
                <a:r>
                  <a:rPr lang="en-US">
                    <a:noFill/>
                  </a:rPr>
                  <a:t> </a:t>
                </a:r>
              </a:p>
            </p:txBody>
          </p:sp>
        </mc:Fallback>
      </mc:AlternateContent>
      <p:cxnSp>
        <p:nvCxnSpPr>
          <p:cNvPr id="52" name="Straight Arrow Connector 51"/>
          <p:cNvCxnSpPr/>
          <p:nvPr/>
        </p:nvCxnSpPr>
        <p:spPr>
          <a:xfrm flipH="1">
            <a:off x="1016329" y="2244800"/>
            <a:ext cx="2861" cy="289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787729" y="2266812"/>
                <a:ext cx="2620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SG" dirty="0"/>
              </a:p>
            </p:txBody>
          </p:sp>
        </mc:Choice>
        <mc:Fallback xmlns="">
          <p:sp>
            <p:nvSpPr>
              <p:cNvPr id="53" name="TextBox 52"/>
              <p:cNvSpPr txBox="1">
                <a:spLocks noRot="1" noChangeAspect="1" noMove="1" noResize="1" noEditPoints="1" noAdjustHandles="1" noChangeArrowheads="1" noChangeShapeType="1" noTextEdit="1"/>
              </p:cNvSpPr>
              <p:nvPr/>
            </p:nvSpPr>
            <p:spPr>
              <a:xfrm>
                <a:off x="787729" y="2266812"/>
                <a:ext cx="262059" cy="276999"/>
              </a:xfrm>
              <a:prstGeom prst="rect">
                <a:avLst/>
              </a:prstGeom>
              <a:blipFill>
                <a:blip r:embed="rId13"/>
                <a:stretch>
                  <a:fillRect l="-4545" b="-8696"/>
                </a:stretch>
              </a:blipFill>
            </p:spPr>
            <p:txBody>
              <a:bodyPr/>
              <a:lstStyle/>
              <a:p>
                <a:r>
                  <a:rPr lang="en-US">
                    <a:noFill/>
                  </a:rPr>
                  <a:t> </a:t>
                </a:r>
              </a:p>
            </p:txBody>
          </p:sp>
        </mc:Fallback>
      </mc:AlternateContent>
      <p:cxnSp>
        <p:nvCxnSpPr>
          <p:cNvPr id="61" name="Straight Arrow Connector 60"/>
          <p:cNvCxnSpPr/>
          <p:nvPr/>
        </p:nvCxnSpPr>
        <p:spPr>
          <a:xfrm>
            <a:off x="5492093" y="2144229"/>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6426529" y="1857325"/>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62" name="TextBox 61"/>
              <p:cNvSpPr txBox="1">
                <a:spLocks noRot="1" noChangeAspect="1" noMove="1" noResize="1" noEditPoints="1" noAdjustHandles="1" noChangeArrowheads="1" noChangeShapeType="1" noTextEdit="1"/>
              </p:cNvSpPr>
              <p:nvPr/>
            </p:nvSpPr>
            <p:spPr>
              <a:xfrm>
                <a:off x="6426529" y="1857325"/>
                <a:ext cx="201145" cy="276999"/>
              </a:xfrm>
              <a:prstGeom prst="rect">
                <a:avLst/>
              </a:prstGeom>
              <a:blipFill>
                <a:blip r:embed="rId14"/>
                <a:stretch>
                  <a:fillRect l="-5882" r="-5882"/>
                </a:stretch>
              </a:blipFill>
            </p:spPr>
            <p:txBody>
              <a:bodyPr/>
              <a:lstStyle/>
              <a:p>
                <a:r>
                  <a:rPr lang="en-US">
                    <a:noFill/>
                  </a:rPr>
                  <a:t> </a:t>
                </a:r>
              </a:p>
            </p:txBody>
          </p:sp>
        </mc:Fallback>
      </mc:AlternateContent>
      <p:cxnSp>
        <p:nvCxnSpPr>
          <p:cNvPr id="63" name="Straight Arrow Connector 62"/>
          <p:cNvCxnSpPr/>
          <p:nvPr/>
        </p:nvCxnSpPr>
        <p:spPr>
          <a:xfrm flipH="1">
            <a:off x="5359729" y="2235449"/>
            <a:ext cx="2861" cy="289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5131129" y="2257461"/>
                <a:ext cx="2620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SG" dirty="0"/>
              </a:p>
            </p:txBody>
          </p:sp>
        </mc:Choice>
        <mc:Fallback xmlns="">
          <p:sp>
            <p:nvSpPr>
              <p:cNvPr id="64" name="TextBox 63"/>
              <p:cNvSpPr txBox="1">
                <a:spLocks noRot="1" noChangeAspect="1" noMove="1" noResize="1" noEditPoints="1" noAdjustHandles="1" noChangeArrowheads="1" noChangeShapeType="1" noTextEdit="1"/>
              </p:cNvSpPr>
              <p:nvPr/>
            </p:nvSpPr>
            <p:spPr>
              <a:xfrm>
                <a:off x="5131129" y="2257461"/>
                <a:ext cx="262059" cy="276999"/>
              </a:xfrm>
              <a:prstGeom prst="rect">
                <a:avLst/>
              </a:prstGeom>
              <a:blipFill>
                <a:blip r:embed="rId15"/>
                <a:stretch>
                  <a:fillRect b="-8696"/>
                </a:stretch>
              </a:blipFill>
            </p:spPr>
            <p:txBody>
              <a:bodyPr/>
              <a:lstStyle/>
              <a:p>
                <a:r>
                  <a:rPr lang="en-US">
                    <a:noFill/>
                  </a:rPr>
                  <a:t> </a:t>
                </a:r>
              </a:p>
            </p:txBody>
          </p:sp>
        </mc:Fallback>
      </mc:AlternateContent>
      <p:cxnSp>
        <p:nvCxnSpPr>
          <p:cNvPr id="66" name="Straight Arrow Connector 65"/>
          <p:cNvCxnSpPr/>
          <p:nvPr/>
        </p:nvCxnSpPr>
        <p:spPr>
          <a:xfrm flipH="1">
            <a:off x="5388723" y="3720401"/>
            <a:ext cx="2861" cy="289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5160123" y="3742413"/>
                <a:ext cx="2620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SG" dirty="0"/>
              </a:p>
            </p:txBody>
          </p:sp>
        </mc:Choice>
        <mc:Fallback xmlns="">
          <p:sp>
            <p:nvSpPr>
              <p:cNvPr id="67" name="TextBox 66"/>
              <p:cNvSpPr txBox="1">
                <a:spLocks noRot="1" noChangeAspect="1" noMove="1" noResize="1" noEditPoints="1" noAdjustHandles="1" noChangeArrowheads="1" noChangeShapeType="1" noTextEdit="1"/>
              </p:cNvSpPr>
              <p:nvPr/>
            </p:nvSpPr>
            <p:spPr>
              <a:xfrm>
                <a:off x="5160123" y="3742413"/>
                <a:ext cx="262059" cy="276999"/>
              </a:xfrm>
              <a:prstGeom prst="rect">
                <a:avLst/>
              </a:prstGeom>
              <a:blipFill>
                <a:blip r:embed="rId16"/>
                <a:stretch>
                  <a:fillRect b="-9091"/>
                </a:stretch>
              </a:blipFill>
            </p:spPr>
            <p:txBody>
              <a:bodyPr/>
              <a:lstStyle/>
              <a:p>
                <a:r>
                  <a:rPr lang="en-US">
                    <a:noFill/>
                  </a:rPr>
                  <a:t> </a:t>
                </a:r>
              </a:p>
            </p:txBody>
          </p:sp>
        </mc:Fallback>
      </mc:AlternateContent>
      <p:cxnSp>
        <p:nvCxnSpPr>
          <p:cNvPr id="68" name="Straight Arrow Connector 67"/>
          <p:cNvCxnSpPr/>
          <p:nvPr/>
        </p:nvCxnSpPr>
        <p:spPr>
          <a:xfrm>
            <a:off x="5492093" y="3619599"/>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6426529" y="3332695"/>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69" name="TextBox 68"/>
              <p:cNvSpPr txBox="1">
                <a:spLocks noRot="1" noChangeAspect="1" noMove="1" noResize="1" noEditPoints="1" noAdjustHandles="1" noChangeArrowheads="1" noChangeShapeType="1" noTextEdit="1"/>
              </p:cNvSpPr>
              <p:nvPr/>
            </p:nvSpPr>
            <p:spPr>
              <a:xfrm>
                <a:off x="6426529" y="3332695"/>
                <a:ext cx="201145" cy="276999"/>
              </a:xfrm>
              <a:prstGeom prst="rect">
                <a:avLst/>
              </a:prstGeom>
              <a:blipFill>
                <a:blip r:embed="rId17"/>
                <a:stretch>
                  <a:fillRect l="-5882" r="-5882" b="-4348"/>
                </a:stretch>
              </a:blipFill>
            </p:spPr>
            <p:txBody>
              <a:bodyPr/>
              <a:lstStyle/>
              <a:p>
                <a:r>
                  <a:rPr lang="en-US">
                    <a:noFill/>
                  </a:rPr>
                  <a:t> </a:t>
                </a:r>
              </a:p>
            </p:txBody>
          </p:sp>
        </mc:Fallback>
      </mc:AlternateContent>
      <p:cxnSp>
        <p:nvCxnSpPr>
          <p:cNvPr id="74" name="Elbow Connector 73"/>
          <p:cNvCxnSpPr>
            <a:stCxn id="23" idx="2"/>
            <a:endCxn id="29" idx="2"/>
          </p:cNvCxnSpPr>
          <p:nvPr/>
        </p:nvCxnSpPr>
        <p:spPr>
          <a:xfrm rot="5400000">
            <a:off x="4848633" y="2706360"/>
            <a:ext cx="224886" cy="2830053"/>
          </a:xfrm>
          <a:prstGeom prst="bentConnector3">
            <a:avLst>
              <a:gd name="adj1" fmla="val 2145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20" idx="3"/>
            <a:endCxn id="23" idx="3"/>
          </p:cNvCxnSpPr>
          <p:nvPr/>
        </p:nvCxnSpPr>
        <p:spPr>
          <a:xfrm flipH="1">
            <a:off x="7260111" y="2389630"/>
            <a:ext cx="4618" cy="1474483"/>
          </a:xfrm>
          <a:prstGeom prst="bentConnector3">
            <a:avLst>
              <a:gd name="adj1" fmla="val -49501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6E352CC-0AA3-964C-9BBB-75273A8AB996}"/>
              </a:ext>
            </a:extLst>
          </p:cNvPr>
          <p:cNvSpPr txBox="1"/>
          <p:nvPr/>
        </p:nvSpPr>
        <p:spPr>
          <a:xfrm>
            <a:off x="1016329" y="5057655"/>
            <a:ext cx="730090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Maximum Inner Product Search</a:t>
            </a:r>
            <a:endParaRPr lang="en-SG"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0B1F77C5-AB45-D547-9E1F-990B679040D9}"/>
                  </a:ext>
                </a:extLst>
              </p:cNvPr>
              <p:cNvSpPr/>
              <p:nvPr/>
            </p:nvSpPr>
            <p:spPr>
              <a:xfrm>
                <a:off x="2803982" y="5503199"/>
                <a:ext cx="4167872" cy="55534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2000" b="0" i="1" dirty="0" smtClean="0">
                              <a:solidFill>
                                <a:srgbClr val="002060"/>
                              </a:solidFill>
                              <a:latin typeface="Cambria Math" panose="02040503050406030204" pitchFamily="18" charset="0"/>
                            </a:rPr>
                          </m:ctrlPr>
                        </m:funcPr>
                        <m:fName>
                          <m:func>
                            <m:funcPr>
                              <m:ctrlPr>
                                <a:rPr lang="en-US" sz="2000" b="0" i="1" dirty="0" smtClean="0">
                                  <a:solidFill>
                                    <a:srgbClr val="002060"/>
                                  </a:solidFill>
                                  <a:latin typeface="Cambria Math" panose="02040503050406030204" pitchFamily="18" charset="0"/>
                                </a:rPr>
                              </m:ctrlPr>
                            </m:funcPr>
                            <m:fName>
                              <m:limLow>
                                <m:limLowPr>
                                  <m:ctrlPr>
                                    <a:rPr lang="en-US" sz="2000" b="0" i="1" dirty="0" smtClean="0">
                                      <a:solidFill>
                                        <a:srgbClr val="002060"/>
                                      </a:solidFill>
                                      <a:latin typeface="Cambria Math" panose="02040503050406030204" pitchFamily="18" charset="0"/>
                                    </a:rPr>
                                  </m:ctrlPr>
                                </m:limLowPr>
                                <m:e>
                                  <m:r>
                                    <m:rPr>
                                      <m:sty m:val="p"/>
                                    </m:rPr>
                                    <a:rPr lang="en-US" sz="2000" b="0" i="0" dirty="0" smtClean="0">
                                      <a:solidFill>
                                        <a:srgbClr val="002060"/>
                                      </a:solidFill>
                                      <a:latin typeface="Cambria Math" panose="02040503050406030204" pitchFamily="18" charset="0"/>
                                    </a:rPr>
                                    <m:t>argmax</m:t>
                                  </m:r>
                                </m:e>
                                <m:lim>
                                  <m:r>
                                    <a:rPr lang="en-US" sz="2000" i="1" dirty="0" smtClean="0">
                                      <a:solidFill>
                                        <a:srgbClr val="002060"/>
                                      </a:solidFill>
                                      <a:latin typeface="Cambria Math" panose="02040503050406030204" pitchFamily="18" charset="0"/>
                                    </a:rPr>
                                    <m:t>𝑖</m:t>
                                  </m:r>
                                </m:lim>
                              </m:limLow>
                            </m:fName>
                            <m:e>
                              <m:sSubSup>
                                <m:sSubSupPr>
                                  <m:ctrlPr>
                                    <a:rPr lang="en-US" sz="2000" i="1" dirty="0">
                                      <a:solidFill>
                                        <a:srgbClr val="002060"/>
                                      </a:solidFill>
                                      <a:latin typeface="Cambria Math" panose="02040503050406030204" pitchFamily="18" charset="0"/>
                                    </a:rPr>
                                  </m:ctrlPr>
                                </m:sSubSupPr>
                                <m:e>
                                  <m:r>
                                    <a:rPr lang="en-US" sz="2000" b="0" i="1" dirty="0" smtClean="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rPr>
                                    <m:t>𝑥</m:t>
                                  </m:r>
                                </m:e>
                                <m:sub>
                                  <m:r>
                                    <a:rPr lang="en-US" sz="2000" i="1" dirty="0">
                                      <a:solidFill>
                                        <a:srgbClr val="002060"/>
                                      </a:solidFill>
                                      <a:latin typeface="Cambria Math" panose="02040503050406030204" pitchFamily="18" charset="0"/>
                                    </a:rPr>
                                    <m:t>𝑢</m:t>
                                  </m:r>
                                </m:sub>
                                <m:sup>
                                  <m:r>
                                    <a:rPr lang="en-US" sz="2000" i="1" dirty="0">
                                      <a:solidFill>
                                        <a:srgbClr val="002060"/>
                                      </a:solidFill>
                                      <a:latin typeface="Cambria Math" panose="02040503050406030204" pitchFamily="18" charset="0"/>
                                    </a:rPr>
                                    <m:t>𝑇</m:t>
                                  </m:r>
                                </m:sup>
                              </m:sSubSup>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rPr>
                                    <m:t>𝑦</m:t>
                                  </m:r>
                                </m:e>
                                <m:sub>
                                  <m:r>
                                    <a:rPr lang="en-US" sz="2000" i="1" dirty="0">
                                      <a:solidFill>
                                        <a:srgbClr val="002060"/>
                                      </a:solidFill>
                                      <a:latin typeface="Cambria Math" panose="02040503050406030204" pitchFamily="18" charset="0"/>
                                    </a:rPr>
                                    <m:t>𝑖</m:t>
                                  </m:r>
                                </m:sub>
                              </m:sSub>
                              <m:r>
                                <a:rPr lang="en-US" sz="2000" b="0" i="1" dirty="0" smtClean="0">
                                  <a:solidFill>
                                    <a:srgbClr val="002060"/>
                                  </a:solidFill>
                                  <a:latin typeface="Cambria Math" panose="02040503050406030204" pitchFamily="18" charset="0"/>
                                </a:rPr>
                                <m:t>)</m:t>
                              </m:r>
                            </m:e>
                          </m:func>
                        </m:fName>
                        <m:e/>
                      </m:func>
                    </m:oMath>
                  </m:oMathPara>
                </a14:m>
                <a:endParaRPr lang="en-SG" sz="20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70" name="Rectangle 69">
                <a:extLst>
                  <a:ext uri="{FF2B5EF4-FFF2-40B4-BE49-F238E27FC236}">
                    <a16:creationId xmlns:a16="http://schemas.microsoft.com/office/drawing/2014/main" id="{0B1F77C5-AB45-D547-9E1F-990B679040D9}"/>
                  </a:ext>
                </a:extLst>
              </p:cNvPr>
              <p:cNvSpPr>
                <a:spLocks noRot="1" noChangeAspect="1" noMove="1" noResize="1" noEditPoints="1" noAdjustHandles="1" noChangeArrowheads="1" noChangeShapeType="1" noTextEdit="1"/>
              </p:cNvSpPr>
              <p:nvPr/>
            </p:nvSpPr>
            <p:spPr>
              <a:xfrm>
                <a:off x="2803982" y="5503199"/>
                <a:ext cx="4167872" cy="555345"/>
              </a:xfrm>
              <a:prstGeom prst="rect">
                <a:avLst/>
              </a:prstGeom>
              <a:blipFill>
                <a:blip r:embed="rId18"/>
                <a:stretch>
                  <a:fillRect b="-4444"/>
                </a:stretch>
              </a:blipFill>
            </p:spPr>
            <p:txBody>
              <a:bodyPr/>
              <a:lstStyle/>
              <a:p>
                <a:r>
                  <a:rPr lang="en-US">
                    <a:noFill/>
                  </a:rPr>
                  <a:t> </a:t>
                </a:r>
              </a:p>
            </p:txBody>
          </p:sp>
        </mc:Fallback>
      </mc:AlternateContent>
    </p:spTree>
    <p:extLst>
      <p:ext uri="{BB962C8B-B14F-4D97-AF65-F5344CB8AC3E}">
        <p14:creationId xmlns:p14="http://schemas.microsoft.com/office/powerpoint/2010/main" val="3364720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27" y="297294"/>
            <a:ext cx="6553200" cy="523220"/>
          </a:xfrm>
        </p:spPr>
        <p:txBody>
          <a:bodyPr/>
          <a:lstStyle/>
          <a:p>
            <a:r>
              <a:rPr lang="en-US" sz="2800" dirty="0">
                <a:latin typeface="Times New Roman" panose="02020603050405020304" pitchFamily="18" charset="0"/>
                <a:cs typeface="Times New Roman" panose="02020603050405020304" pitchFamily="18" charset="0"/>
              </a:rPr>
              <a:t>Linear Scanning</a:t>
            </a:r>
            <a:endParaRPr lang="en-SG"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569876" y="4470233"/>
                <a:ext cx="8317726" cy="1938992"/>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Given a query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𝑢</m:t>
                        </m:r>
                      </m:sub>
                    </m:sSub>
                  </m:oMath>
                </a14:m>
                <a:r>
                  <a:rPr lang="en-SG" sz="24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14:m>
                  <m:oMath xmlns:m="http://schemas.openxmlformats.org/officeDocument/2006/math">
                    <m:r>
                      <a:rPr lang="en-US" sz="2400" b="1" i="0" smtClean="0">
                        <a:latin typeface="Cambria Math" panose="02040503050406030204" pitchFamily="18" charset="0"/>
                      </a:rPr>
                      <m:t>𝐎</m:t>
                    </m:r>
                    <m:r>
                      <a:rPr lang="en-US" sz="2400" b="1" i="0" smtClean="0">
                        <a:latin typeface="Cambria Math" panose="02040503050406030204" pitchFamily="18" charset="0"/>
                      </a:rPr>
                      <m:t>(</m:t>
                    </m:r>
                    <m:r>
                      <a:rPr lang="en-US" sz="2400" b="1" i="0" smtClean="0">
                        <a:latin typeface="Cambria Math" panose="02040503050406030204" pitchFamily="18" charset="0"/>
                      </a:rPr>
                      <m:t>𝐧</m:t>
                    </m:r>
                    <m:r>
                      <a:rPr lang="en-US" sz="2400" b="1" i="0" smtClean="0">
                        <a:latin typeface="Cambria Math" panose="02040503050406030204" pitchFamily="18" charset="0"/>
                      </a:rPr>
                      <m:t>×</m:t>
                    </m:r>
                    <m:r>
                      <a:rPr lang="en-US" sz="2400" b="1" i="0" smtClean="0">
                        <a:latin typeface="Cambria Math" panose="02040503050406030204" pitchFamily="18" charset="0"/>
                      </a:rPr>
                      <m:t>𝐝</m:t>
                    </m:r>
                    <m:r>
                      <a:rPr lang="en-US" sz="2400" b="1" i="0" smtClean="0">
                        <a:latin typeface="Cambria Math" panose="02040503050406030204" pitchFamily="18" charset="0"/>
                      </a:rPr>
                      <m:t>)</m:t>
                    </m:r>
                  </m:oMath>
                </a14:m>
                <a:r>
                  <a:rPr lang="en-SG" sz="2400" dirty="0">
                    <a:latin typeface="Times New Roman" panose="02020603050405020304" pitchFamily="18" charset="0"/>
                    <a:cs typeface="Times New Roman" panose="02020603050405020304" pitchFamily="18" charset="0"/>
                  </a:rPr>
                  <a:t>: cost of computing preference score over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 </m:t>
                    </m:r>
                  </m:oMath>
                </a14:m>
                <a:r>
                  <a:rPr lang="en-SG" sz="2400" dirty="0">
                    <a:latin typeface="Times New Roman" panose="02020603050405020304" pitchFamily="18" charset="0"/>
                    <a:cs typeface="Times New Roman" panose="02020603050405020304" pitchFamily="18" charset="0"/>
                  </a:rPr>
                  <a:t>items.</a:t>
                </a:r>
              </a:p>
              <a:p>
                <a:pPr marL="742950" lvl="1" indent="-285750">
                  <a:buFont typeface="Arial" panose="020B0604020202020204" pitchFamily="34" charset="0"/>
                  <a:buChar char="•"/>
                </a:pPr>
                <a14:m>
                  <m:oMath xmlns:m="http://schemas.openxmlformats.org/officeDocument/2006/math">
                    <m:r>
                      <a:rPr lang="en-US" sz="2400" b="1" i="0" smtClean="0">
                        <a:latin typeface="Cambria Math" panose="02040503050406030204" pitchFamily="18" charset="0"/>
                      </a:rPr>
                      <m:t>𝐎</m:t>
                    </m:r>
                    <m:r>
                      <a:rPr lang="en-US" sz="2400" b="1" i="0" smtClean="0">
                        <a:latin typeface="Cambria Math" panose="02040503050406030204" pitchFamily="18" charset="0"/>
                      </a:rPr>
                      <m:t>(</m:t>
                    </m:r>
                    <m:r>
                      <a:rPr lang="en-US" sz="2400" b="1" i="0" smtClean="0">
                        <a:latin typeface="Cambria Math" panose="02040503050406030204" pitchFamily="18" charset="0"/>
                      </a:rPr>
                      <m:t>𝐧</m:t>
                    </m:r>
                    <m:r>
                      <a:rPr lang="en-US" sz="2400" b="1" i="0" smtClean="0">
                        <a:latin typeface="Cambria Math" panose="02040503050406030204" pitchFamily="18" charset="0"/>
                      </a:rPr>
                      <m:t>×</m:t>
                    </m:r>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𝐥𝐨𝐠</m:t>
                        </m:r>
                      </m:fName>
                      <m:e>
                        <m:r>
                          <a:rPr lang="en-US" sz="2400" b="1" i="0" smtClean="0">
                            <a:latin typeface="Cambria Math" panose="02040503050406030204" pitchFamily="18" charset="0"/>
                          </a:rPr>
                          <m:t>(</m:t>
                        </m:r>
                        <m:r>
                          <a:rPr lang="en-US" sz="2400" b="1" i="0" smtClean="0">
                            <a:latin typeface="Cambria Math" panose="02040503050406030204" pitchFamily="18" charset="0"/>
                          </a:rPr>
                          <m:t>𝐧</m:t>
                        </m:r>
                        <m:r>
                          <a:rPr lang="en-US" sz="2400" b="1" i="0" smtClean="0">
                            <a:latin typeface="Cambria Math" panose="02040503050406030204" pitchFamily="18" charset="0"/>
                          </a:rPr>
                          <m:t>)</m:t>
                        </m:r>
                      </m:e>
                    </m:func>
                    <m:r>
                      <a:rPr lang="en-US" sz="2400" b="1" i="0" smtClean="0">
                        <a:latin typeface="Cambria Math" panose="02040503050406030204" pitchFamily="18" charset="0"/>
                      </a:rPr>
                      <m:t>)</m:t>
                    </m:r>
                  </m:oMath>
                </a14:m>
                <a:r>
                  <a:rPr lang="en-SG" sz="2400" dirty="0">
                    <a:latin typeface="Times New Roman" panose="02020603050405020304" pitchFamily="18" charset="0"/>
                    <a:cs typeface="Times New Roman" panose="02020603050405020304" pitchFamily="18" charset="0"/>
                  </a:rPr>
                  <a:t>: cost of ranking these preference scores.</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Total cost:</a:t>
                </a:r>
              </a:p>
              <a:p>
                <a:pPr lvl="1"/>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e>
                    </m:func>
                    <m:r>
                      <a:rPr lang="en-US" sz="2400" b="0" i="1" smtClean="0">
                        <a:latin typeface="Cambria Math" panose="02040503050406030204" pitchFamily="18" charset="0"/>
                      </a:rPr>
                      <m:t>)</m:t>
                    </m:r>
                  </m:oMath>
                </a14:m>
                <a:endParaRPr lang="en-SG" sz="24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69876" y="4470233"/>
                <a:ext cx="8317726" cy="1938992"/>
              </a:xfrm>
              <a:prstGeom prst="rect">
                <a:avLst/>
              </a:prstGeom>
              <a:blipFill rotWithShape="0">
                <a:blip r:embed="rId2"/>
                <a:stretch>
                  <a:fillRect l="-1099" t="-2516" b="-3774"/>
                </a:stretch>
              </a:blipFill>
            </p:spPr>
            <p:txBody>
              <a:bodyPr/>
              <a:lstStyle/>
              <a:p>
                <a:r>
                  <a:rPr lang="en-SG">
                    <a:noFill/>
                  </a:rPr>
                  <a:t> </a:t>
                </a:r>
              </a:p>
            </p:txBody>
          </p:sp>
        </mc:Fallback>
      </mc:AlternateContent>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21</a:t>
            </a:fld>
            <a:endParaRPr lang="en-US" altLang="en-US"/>
          </a:p>
        </p:txBody>
      </p:sp>
      <p:grpSp>
        <p:nvGrpSpPr>
          <p:cNvPr id="6" name="Group 5"/>
          <p:cNvGrpSpPr/>
          <p:nvPr/>
        </p:nvGrpSpPr>
        <p:grpSpPr>
          <a:xfrm>
            <a:off x="228600" y="1219200"/>
            <a:ext cx="8050847" cy="2786544"/>
            <a:chOff x="228600" y="1219200"/>
            <a:chExt cx="8050847" cy="2786544"/>
          </a:xfrm>
        </p:grpSpPr>
        <mc:AlternateContent xmlns:mc="http://schemas.openxmlformats.org/markup-compatibility/2006" xmlns:a14="http://schemas.microsoft.com/office/drawing/2010/main">
          <mc:Choice Requires="a14">
            <p:sp>
              <p:nvSpPr>
                <p:cNvPr id="49" name="Rectangle 48"/>
                <p:cNvSpPr/>
                <p:nvPr/>
              </p:nvSpPr>
              <p:spPr>
                <a:xfrm>
                  <a:off x="3622866" y="1662207"/>
                  <a:ext cx="1768018" cy="79722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𝑌</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49" name="Rectangle 48"/>
                <p:cNvSpPr>
                  <a:spLocks noRot="1" noChangeAspect="1" noMove="1" noResize="1" noEditPoints="1" noAdjustHandles="1" noChangeArrowheads="1" noChangeShapeType="1" noTextEdit="1"/>
                </p:cNvSpPr>
                <p:nvPr/>
              </p:nvSpPr>
              <p:spPr>
                <a:xfrm>
                  <a:off x="3622866" y="1662207"/>
                  <a:ext cx="1768018" cy="797221"/>
                </a:xfrm>
                <a:prstGeom prst="rect">
                  <a:avLst/>
                </a:prstGeom>
                <a:blipFill rotWithShape="0">
                  <a:blip r:embed="rId3"/>
                  <a:stretch>
                    <a:fillRect/>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1971033" y="1996669"/>
                  <a:ext cx="778580" cy="27162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𝑢</m:t>
                            </m:r>
                          </m:sub>
                        </m:sSub>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50" name="Rectangle 49"/>
                <p:cNvSpPr>
                  <a:spLocks noRot="1" noChangeAspect="1" noMove="1" noResize="1" noEditPoints="1" noAdjustHandles="1" noChangeArrowheads="1" noChangeShapeType="1" noTextEdit="1"/>
                </p:cNvSpPr>
                <p:nvPr/>
              </p:nvSpPr>
              <p:spPr>
                <a:xfrm>
                  <a:off x="1971033" y="1996669"/>
                  <a:ext cx="778580" cy="271621"/>
                </a:xfrm>
                <a:prstGeom prst="rect">
                  <a:avLst/>
                </a:prstGeom>
                <a:blipFill rotWithShape="0">
                  <a:blip r:embed="rId4"/>
                  <a:stretch>
                    <a:fillRect b="-10417"/>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2807547" y="1904428"/>
                  <a:ext cx="3462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oMath>
                    </m:oMathPara>
                  </a14:m>
                  <a:endParaRPr lang="en-SG" sz="1600" dirty="0">
                    <a:latin typeface="Times New Roman" panose="02020603050405020304" pitchFamily="18" charset="0"/>
                    <a:cs typeface="Times New Roman" panose="02020603050405020304" pitchFamily="18"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2807547" y="1904428"/>
                  <a:ext cx="346249" cy="430887"/>
                </a:xfrm>
                <a:prstGeom prst="rect">
                  <a:avLst/>
                </a:prstGeom>
                <a:blipFill rotWithShape="0">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5533658" y="1859280"/>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5533658" y="1859280"/>
                  <a:ext cx="419987" cy="492443"/>
                </a:xfrm>
                <a:prstGeom prst="rect">
                  <a:avLst/>
                </a:prstGeom>
                <a:blipFill rotWithShape="0">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6315595" y="1987649"/>
                  <a:ext cx="1768018" cy="28966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pre</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f</m:t>
                            </m:r>
                          </m:e>
                          <m:sub>
                            <m:r>
                              <m:rPr>
                                <m:sty m:val="p"/>
                              </m:rPr>
                              <a:rPr lang="en-US" b="0" i="0" dirty="0" smtClean="0">
                                <a:latin typeface="Cambria Math" panose="02040503050406030204" pitchFamily="18" charset="0"/>
                              </a:rPr>
                              <m:t>u</m:t>
                            </m:r>
                          </m:sub>
                        </m:sSub>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6315595" y="1987649"/>
                  <a:ext cx="1768018" cy="289660"/>
                </a:xfrm>
                <a:prstGeom prst="rect">
                  <a:avLst/>
                </a:prstGeom>
                <a:blipFill rotWithShape="0">
                  <a:blip r:embed="rId7"/>
                  <a:stretch>
                    <a:fillRect b="-17308"/>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6310977" y="3462132"/>
                  <a:ext cx="1768018" cy="28966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latin typeface="Times New Roman" panose="02020603050405020304" pitchFamily="18" charset="0"/>
                      <a:cs typeface="Times New Roman" panose="02020603050405020304" pitchFamily="18" charset="0"/>
                    </a:rPr>
                    <a:t>Sorted</a:t>
                  </a:r>
                  <a:r>
                    <a:rPr lang="en-US" b="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b="0" i="0" dirty="0" smtClean="0">
                          <a:latin typeface="Cambria Math" panose="02040503050406030204" pitchFamily="18" charset="0"/>
                        </a:rPr>
                        <m:t>pre</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f</m:t>
                          </m:r>
                        </m:e>
                        <m:sub>
                          <m:r>
                            <m:rPr>
                              <m:sty m:val="p"/>
                            </m:rPr>
                            <a:rPr lang="en-US" b="0" i="0" dirty="0" smtClean="0">
                              <a:latin typeface="Cambria Math" panose="02040503050406030204" pitchFamily="18" charset="0"/>
                            </a:rPr>
                            <m:t>u</m:t>
                          </m:r>
                        </m:sub>
                      </m:sSub>
                    </m:oMath>
                  </a14:m>
                  <a:endParaRPr lang="en-SG" dirty="0">
                    <a:latin typeface="Times New Roman" panose="02020603050405020304" pitchFamily="18" charset="0"/>
                    <a:cs typeface="Times New Roman" panose="02020603050405020304" pitchFamily="18"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6310977" y="3462132"/>
                  <a:ext cx="1768018" cy="289660"/>
                </a:xfrm>
                <a:prstGeom prst="rect">
                  <a:avLst/>
                </a:prstGeom>
                <a:blipFill rotWithShape="0">
                  <a:blip r:embed="rId8"/>
                  <a:stretch>
                    <a:fillRect t="-5882" b="-33333"/>
                  </a:stretch>
                </a:blipFill>
                <a:ln>
                  <a:solidFill>
                    <a:srgbClr val="00B050"/>
                  </a:solidFill>
                </a:ln>
              </p:spPr>
              <p:txBody>
                <a:bodyPr/>
                <a:lstStyle/>
                <a:p>
                  <a:r>
                    <a:rPr lang="en-SG">
                      <a:noFill/>
                    </a:rPr>
                    <a:t> </a:t>
                  </a:r>
                </a:p>
              </p:txBody>
            </p:sp>
          </mc:Fallback>
        </mc:AlternateContent>
        <p:sp>
          <p:nvSpPr>
            <p:cNvPr id="55" name="Flowchart: Multidocument 54"/>
            <p:cNvSpPr/>
            <p:nvPr/>
          </p:nvSpPr>
          <p:spPr>
            <a:xfrm>
              <a:off x="3783700" y="3238233"/>
              <a:ext cx="1350250" cy="767511"/>
            </a:xfrm>
            <a:prstGeom prst="flowChartMultidocumen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Top-K items</a:t>
              </a:r>
            </a:p>
          </p:txBody>
        </p:sp>
        <p:cxnSp>
          <p:nvCxnSpPr>
            <p:cNvPr id="56" name="Straight Arrow Connector 55"/>
            <p:cNvCxnSpPr/>
            <p:nvPr/>
          </p:nvCxnSpPr>
          <p:spPr>
            <a:xfrm flipH="1" flipV="1">
              <a:off x="2513352" y="2339142"/>
              <a:ext cx="1197252" cy="127660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28600" y="2364225"/>
              <a:ext cx="1095173" cy="646331"/>
            </a:xfrm>
            <a:prstGeom prst="rect">
              <a:avLst/>
            </a:prstGeom>
            <a:noFill/>
          </p:spPr>
          <p:txBody>
            <a:bodyPr wrap="none" rtlCol="0">
              <a:spAutoFit/>
            </a:bodyPr>
            <a:lstStyle/>
            <a:p>
              <a:pPr algn="ctr"/>
              <a:r>
                <a:rPr lang="en-US" b="1" dirty="0">
                  <a:latin typeface="Times New Roman" panose="02020603050405020304" pitchFamily="18" charset="0"/>
                  <a:cs typeface="Times New Roman" panose="02020603050405020304" pitchFamily="18" charset="0"/>
                </a:rPr>
                <a:t>Retrieval</a:t>
              </a:r>
            </a:p>
            <a:p>
              <a:pPr algn="ctr"/>
              <a:r>
                <a:rPr lang="en-US" b="1" dirty="0">
                  <a:latin typeface="Times New Roman" panose="02020603050405020304" pitchFamily="18" charset="0"/>
                  <a:cs typeface="Times New Roman" panose="02020603050405020304" pitchFamily="18" charset="0"/>
                </a:rPr>
                <a:t>phase</a:t>
              </a:r>
              <a:endParaRPr lang="en-SG" b="1" dirty="0">
                <a:latin typeface="Times New Roman" panose="02020603050405020304" pitchFamily="18" charset="0"/>
                <a:cs typeface="Times New Roman" panose="02020603050405020304" pitchFamily="18" charset="0"/>
              </a:endParaRPr>
            </a:p>
          </p:txBody>
        </p:sp>
        <p:sp>
          <p:nvSpPr>
            <p:cNvPr id="58" name="Left Brace 57"/>
            <p:cNvSpPr/>
            <p:nvPr/>
          </p:nvSpPr>
          <p:spPr>
            <a:xfrm>
              <a:off x="1404932" y="1662208"/>
              <a:ext cx="176682" cy="23435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9" name="Rectangle 58"/>
                <p:cNvSpPr/>
                <p:nvPr/>
              </p:nvSpPr>
              <p:spPr>
                <a:xfrm>
                  <a:off x="6037318" y="1219200"/>
                  <a:ext cx="2242129"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dirty="0" smtClean="0">
                            <a:solidFill>
                              <a:srgbClr val="002060"/>
                            </a:solidFill>
                            <a:latin typeface="Cambria Math" panose="02040503050406030204" pitchFamily="18" charset="0"/>
                          </a:rPr>
                          <m:t>pre</m:t>
                        </m:r>
                        <m:sSub>
                          <m:sSubPr>
                            <m:ctrlPr>
                              <a:rPr lang="en-US" i="1" dirty="0">
                                <a:solidFill>
                                  <a:srgbClr val="002060"/>
                                </a:solidFill>
                                <a:latin typeface="Cambria Math" panose="02040503050406030204" pitchFamily="18" charset="0"/>
                              </a:rPr>
                            </m:ctrlPr>
                          </m:sSubPr>
                          <m:e>
                            <m:r>
                              <m:rPr>
                                <m:sty m:val="p"/>
                              </m:rPr>
                              <a:rPr lang="en-US" dirty="0">
                                <a:solidFill>
                                  <a:srgbClr val="002060"/>
                                </a:solidFill>
                                <a:latin typeface="Cambria Math" panose="02040503050406030204" pitchFamily="18" charset="0"/>
                              </a:rPr>
                              <m:t>f</m:t>
                            </m:r>
                          </m:e>
                          <m:sub>
                            <m:r>
                              <m:rPr>
                                <m:sty m:val="p"/>
                              </m:rPr>
                              <a:rPr lang="en-US" dirty="0">
                                <a:solidFill>
                                  <a:srgbClr val="002060"/>
                                </a:solidFill>
                                <a:latin typeface="Cambria Math" panose="02040503050406030204" pitchFamily="18" charset="0"/>
                              </a:rPr>
                              <m:t>u</m:t>
                            </m:r>
                          </m:sub>
                        </m:sSub>
                        <m:d>
                          <m:dPr>
                            <m:ctrlPr>
                              <a:rPr lang="en-US" b="0" i="1" dirty="0" smtClean="0">
                                <a:solidFill>
                                  <a:srgbClr val="002060"/>
                                </a:solidFill>
                                <a:latin typeface="Cambria Math" panose="02040503050406030204" pitchFamily="18" charset="0"/>
                              </a:rPr>
                            </m:ctrlPr>
                          </m:dPr>
                          <m:e>
                            <m:r>
                              <a:rPr lang="en-US" b="0" i="1" dirty="0" smtClean="0">
                                <a:solidFill>
                                  <a:srgbClr val="002060"/>
                                </a:solidFill>
                                <a:latin typeface="Cambria Math" panose="02040503050406030204" pitchFamily="18" charset="0"/>
                              </a:rPr>
                              <m:t>𝑖</m:t>
                            </m:r>
                          </m:e>
                        </m:d>
                        <m:r>
                          <a:rPr lang="en-US" b="0" i="1" dirty="0" smtClean="0">
                            <a:solidFill>
                              <a:srgbClr val="002060"/>
                            </a:solidFill>
                            <a:latin typeface="Cambria Math" panose="02040503050406030204" pitchFamily="18" charset="0"/>
                          </a:rPr>
                          <m:t>=</m:t>
                        </m:r>
                        <m:sSubSup>
                          <m:sSubSupPr>
                            <m:ctrlPr>
                              <a:rPr lang="en-US" b="0" i="1" dirty="0" smtClean="0">
                                <a:solidFill>
                                  <a:srgbClr val="002060"/>
                                </a:solidFill>
                                <a:latin typeface="Cambria Math" panose="02040503050406030204" pitchFamily="18" charset="0"/>
                              </a:rPr>
                            </m:ctrlPr>
                          </m:sSubSupPr>
                          <m:e>
                            <m:r>
                              <a:rPr lang="en-US" b="0" i="1" dirty="0" smtClean="0">
                                <a:solidFill>
                                  <a:srgbClr val="002060"/>
                                </a:solidFill>
                                <a:latin typeface="Cambria Math" panose="02040503050406030204" pitchFamily="18" charset="0"/>
                              </a:rPr>
                              <m:t>𝑥</m:t>
                            </m:r>
                          </m:e>
                          <m:sub>
                            <m:r>
                              <a:rPr lang="en-US" b="0" i="1" dirty="0" smtClean="0">
                                <a:solidFill>
                                  <a:srgbClr val="002060"/>
                                </a:solidFill>
                                <a:latin typeface="Cambria Math" panose="02040503050406030204" pitchFamily="18" charset="0"/>
                              </a:rPr>
                              <m:t>𝑢</m:t>
                            </m:r>
                          </m:sub>
                          <m:sup>
                            <m:r>
                              <a:rPr lang="en-US" b="0" i="1" dirty="0" smtClean="0">
                                <a:solidFill>
                                  <a:srgbClr val="002060"/>
                                </a:solidFill>
                                <a:latin typeface="Cambria Math" panose="02040503050406030204" pitchFamily="18" charset="0"/>
                              </a:rPr>
                              <m:t>𝑇</m:t>
                            </m:r>
                          </m:sup>
                        </m:sSubSup>
                        <m:sSub>
                          <m:sSubPr>
                            <m:ctrlPr>
                              <a:rPr lang="en-US" b="0" i="1" dirty="0" smtClean="0">
                                <a:solidFill>
                                  <a:srgbClr val="002060"/>
                                </a:solidFill>
                                <a:latin typeface="Cambria Math" panose="02040503050406030204" pitchFamily="18" charset="0"/>
                              </a:rPr>
                            </m:ctrlPr>
                          </m:sSubPr>
                          <m:e>
                            <m:r>
                              <a:rPr lang="en-US" b="0" i="1" dirty="0" smtClean="0">
                                <a:solidFill>
                                  <a:srgbClr val="002060"/>
                                </a:solidFill>
                                <a:latin typeface="Cambria Math" panose="02040503050406030204" pitchFamily="18" charset="0"/>
                              </a:rPr>
                              <m:t>.</m:t>
                            </m:r>
                            <m:r>
                              <a:rPr lang="en-US" b="0" i="1" dirty="0" smtClean="0">
                                <a:solidFill>
                                  <a:srgbClr val="002060"/>
                                </a:solidFill>
                                <a:latin typeface="Cambria Math" panose="02040503050406030204" pitchFamily="18" charset="0"/>
                              </a:rPr>
                              <m:t>𝑦</m:t>
                            </m:r>
                          </m:e>
                          <m:sub>
                            <m:r>
                              <a:rPr lang="en-US" b="0" i="1" dirty="0" smtClean="0">
                                <a:solidFill>
                                  <a:srgbClr val="002060"/>
                                </a:solidFill>
                                <a:latin typeface="Cambria Math" panose="02040503050406030204" pitchFamily="18" charset="0"/>
                              </a:rPr>
                              <m:t>𝑖</m:t>
                            </m:r>
                          </m:sub>
                        </m:sSub>
                      </m:oMath>
                    </m:oMathPara>
                  </a14:m>
                  <a:endParaRPr lang="en-SG"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59" name="Rectangle 58"/>
                <p:cNvSpPr>
                  <a:spLocks noRot="1" noChangeAspect="1" noMove="1" noResize="1" noEditPoints="1" noAdjustHandles="1" noChangeArrowheads="1" noChangeShapeType="1" noTextEdit="1"/>
                </p:cNvSpPr>
                <p:nvPr/>
              </p:nvSpPr>
              <p:spPr>
                <a:xfrm>
                  <a:off x="6037318" y="1219200"/>
                  <a:ext cx="2242129" cy="369332"/>
                </a:xfrm>
                <a:prstGeom prst="rect">
                  <a:avLst/>
                </a:prstGeom>
                <a:blipFill rotWithShape="0">
                  <a:blip r:embed="rId9"/>
                  <a:stretch>
                    <a:fillRect b="-655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273698" y="1993979"/>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60" name="TextBox 59"/>
                <p:cNvSpPr txBox="1">
                  <a:spLocks noRot="1" noChangeAspect="1" noMove="1" noResize="1" noEditPoints="1" noAdjustHandles="1" noChangeArrowheads="1" noChangeShapeType="1" noTextEdit="1"/>
                </p:cNvSpPr>
                <p:nvPr/>
              </p:nvSpPr>
              <p:spPr>
                <a:xfrm>
                  <a:off x="3273698" y="1993979"/>
                  <a:ext cx="204480" cy="276999"/>
                </a:xfrm>
                <a:prstGeom prst="rect">
                  <a:avLst/>
                </a:prstGeom>
                <a:blipFill rotWithShape="0">
                  <a:blip r:embed="rId10"/>
                  <a:stretch>
                    <a:fillRect l="-26471" r="-20588" b="-8696"/>
                  </a:stretch>
                </a:blipFill>
              </p:spPr>
              <p:txBody>
                <a:bodyPr/>
                <a:lstStyle/>
                <a:p>
                  <a:r>
                    <a:rPr lang="en-SG">
                      <a:noFill/>
                    </a:rPr>
                    <a:t> </a:t>
                  </a:r>
                </a:p>
              </p:txBody>
            </p:sp>
          </mc:Fallback>
        </mc:AlternateContent>
        <p:cxnSp>
          <p:nvCxnSpPr>
            <p:cNvPr id="61" name="Straight Arrow Connector 60"/>
            <p:cNvCxnSpPr/>
            <p:nvPr/>
          </p:nvCxnSpPr>
          <p:spPr>
            <a:xfrm>
              <a:off x="3478178" y="1662207"/>
              <a:ext cx="0" cy="7972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24475" y="1592624"/>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4459178" y="1305720"/>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63" name="TextBox 62"/>
                <p:cNvSpPr txBox="1">
                  <a:spLocks noRot="1" noChangeAspect="1" noMove="1" noResize="1" noEditPoints="1" noAdjustHandles="1" noChangeArrowheads="1" noChangeShapeType="1" noTextEdit="1"/>
                </p:cNvSpPr>
                <p:nvPr/>
              </p:nvSpPr>
              <p:spPr>
                <a:xfrm>
                  <a:off x="4459178" y="1305720"/>
                  <a:ext cx="201145" cy="276999"/>
                </a:xfrm>
                <a:prstGeom prst="rect">
                  <a:avLst/>
                </a:prstGeom>
                <a:blipFill rotWithShape="0">
                  <a:blip r:embed="rId11"/>
                  <a:stretch>
                    <a:fillRect l="-15152" r="-12121"/>
                  </a:stretch>
                </a:blipFill>
              </p:spPr>
              <p:txBody>
                <a:bodyPr/>
                <a:lstStyle/>
                <a:p>
                  <a:r>
                    <a:rPr lang="en-SG">
                      <a:noFill/>
                    </a:rPr>
                    <a:t> </a:t>
                  </a:r>
                </a:p>
              </p:txBody>
            </p:sp>
          </mc:Fallback>
        </mc:AlternateContent>
        <p:cxnSp>
          <p:nvCxnSpPr>
            <p:cNvPr id="64" name="Straight Arrow Connector 63"/>
            <p:cNvCxnSpPr/>
            <p:nvPr/>
          </p:nvCxnSpPr>
          <p:spPr>
            <a:xfrm>
              <a:off x="1976779" y="1857261"/>
              <a:ext cx="7728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2232166" y="1580262"/>
                  <a:ext cx="204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65" name="TextBox 64"/>
                <p:cNvSpPr txBox="1">
                  <a:spLocks noRot="1" noChangeAspect="1" noMove="1" noResize="1" noEditPoints="1" noAdjustHandles="1" noChangeArrowheads="1" noChangeShapeType="1" noTextEdit="1"/>
                </p:cNvSpPr>
                <p:nvPr/>
              </p:nvSpPr>
              <p:spPr>
                <a:xfrm>
                  <a:off x="2232166" y="1580262"/>
                  <a:ext cx="204479" cy="276999"/>
                </a:xfrm>
                <a:prstGeom prst="rect">
                  <a:avLst/>
                </a:prstGeom>
                <a:blipFill rotWithShape="0">
                  <a:blip r:embed="rId12"/>
                  <a:stretch>
                    <a:fillRect l="-26471" r="-20588" b="-8696"/>
                  </a:stretch>
                </a:blipFill>
              </p:spPr>
              <p:txBody>
                <a:bodyPr/>
                <a:lstStyle/>
                <a:p>
                  <a:r>
                    <a:rPr lang="en-SG">
                      <a:noFill/>
                    </a:rPr>
                    <a:t> </a:t>
                  </a:r>
                </a:p>
              </p:txBody>
            </p:sp>
          </mc:Fallback>
        </mc:AlternateContent>
        <p:cxnSp>
          <p:nvCxnSpPr>
            <p:cNvPr id="66" name="Straight Arrow Connector 65"/>
            <p:cNvCxnSpPr/>
            <p:nvPr/>
          </p:nvCxnSpPr>
          <p:spPr>
            <a:xfrm flipH="1">
              <a:off x="1835213" y="1987649"/>
              <a:ext cx="2861" cy="289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1606613" y="2009661"/>
                  <a:ext cx="2620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SG" dirty="0"/>
                </a:p>
              </p:txBody>
            </p:sp>
          </mc:Choice>
          <mc:Fallback xmlns="">
            <p:sp>
              <p:nvSpPr>
                <p:cNvPr id="67" name="TextBox 66"/>
                <p:cNvSpPr txBox="1">
                  <a:spLocks noRot="1" noChangeAspect="1" noMove="1" noResize="1" noEditPoints="1" noAdjustHandles="1" noChangeArrowheads="1" noChangeShapeType="1" noTextEdit="1"/>
                </p:cNvSpPr>
                <p:nvPr/>
              </p:nvSpPr>
              <p:spPr>
                <a:xfrm>
                  <a:off x="1606613" y="2009661"/>
                  <a:ext cx="262059" cy="276999"/>
                </a:xfrm>
                <a:prstGeom prst="rect">
                  <a:avLst/>
                </a:prstGeom>
                <a:blipFill rotWithShape="0">
                  <a:blip r:embed="rId13"/>
                  <a:stretch>
                    <a:fillRect l="-6977" r="-4651" b="-8889"/>
                  </a:stretch>
                </a:blipFill>
              </p:spPr>
              <p:txBody>
                <a:bodyPr/>
                <a:lstStyle/>
                <a:p>
                  <a:r>
                    <a:rPr lang="en-SG">
                      <a:noFill/>
                    </a:rPr>
                    <a:t> </a:t>
                  </a:r>
                </a:p>
              </p:txBody>
            </p:sp>
          </mc:Fallback>
        </mc:AlternateContent>
        <p:cxnSp>
          <p:nvCxnSpPr>
            <p:cNvPr id="68" name="Straight Arrow Connector 67"/>
            <p:cNvCxnSpPr/>
            <p:nvPr/>
          </p:nvCxnSpPr>
          <p:spPr>
            <a:xfrm>
              <a:off x="6310977" y="1887078"/>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7245413" y="1600174"/>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69" name="TextBox 68"/>
                <p:cNvSpPr txBox="1">
                  <a:spLocks noRot="1" noChangeAspect="1" noMove="1" noResize="1" noEditPoints="1" noAdjustHandles="1" noChangeArrowheads="1" noChangeShapeType="1" noTextEdit="1"/>
                </p:cNvSpPr>
                <p:nvPr/>
              </p:nvSpPr>
              <p:spPr>
                <a:xfrm>
                  <a:off x="7245413" y="1600174"/>
                  <a:ext cx="201145" cy="276999"/>
                </a:xfrm>
                <a:prstGeom prst="rect">
                  <a:avLst/>
                </a:prstGeom>
                <a:blipFill rotWithShape="0">
                  <a:blip r:embed="rId14"/>
                  <a:stretch>
                    <a:fillRect l="-15152" r="-12121"/>
                  </a:stretch>
                </a:blipFill>
              </p:spPr>
              <p:txBody>
                <a:bodyPr/>
                <a:lstStyle/>
                <a:p>
                  <a:r>
                    <a:rPr lang="en-SG">
                      <a:noFill/>
                    </a:rPr>
                    <a:t> </a:t>
                  </a:r>
                </a:p>
              </p:txBody>
            </p:sp>
          </mc:Fallback>
        </mc:AlternateContent>
        <p:cxnSp>
          <p:nvCxnSpPr>
            <p:cNvPr id="70" name="Straight Arrow Connector 69"/>
            <p:cNvCxnSpPr/>
            <p:nvPr/>
          </p:nvCxnSpPr>
          <p:spPr>
            <a:xfrm flipH="1">
              <a:off x="6178613" y="1978298"/>
              <a:ext cx="2861" cy="289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5950013" y="2000310"/>
                  <a:ext cx="2620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SG" dirty="0"/>
                </a:p>
              </p:txBody>
            </p:sp>
          </mc:Choice>
          <mc:Fallback xmlns="">
            <p:sp>
              <p:nvSpPr>
                <p:cNvPr id="71" name="TextBox 70"/>
                <p:cNvSpPr txBox="1">
                  <a:spLocks noRot="1" noChangeAspect="1" noMove="1" noResize="1" noEditPoints="1" noAdjustHandles="1" noChangeArrowheads="1" noChangeShapeType="1" noTextEdit="1"/>
                </p:cNvSpPr>
                <p:nvPr/>
              </p:nvSpPr>
              <p:spPr>
                <a:xfrm>
                  <a:off x="5950013" y="2000310"/>
                  <a:ext cx="262059" cy="276999"/>
                </a:xfrm>
                <a:prstGeom prst="rect">
                  <a:avLst/>
                </a:prstGeom>
                <a:blipFill rotWithShape="0">
                  <a:blip r:embed="rId15"/>
                  <a:stretch>
                    <a:fillRect l="-4651" r="-6977" b="-8696"/>
                  </a:stretch>
                </a:blipFill>
              </p:spPr>
              <p:txBody>
                <a:bodyPr/>
                <a:lstStyle/>
                <a:p>
                  <a:r>
                    <a:rPr lang="en-SG">
                      <a:noFill/>
                    </a:rPr>
                    <a:t> </a:t>
                  </a:r>
                </a:p>
              </p:txBody>
            </p:sp>
          </mc:Fallback>
        </mc:AlternateContent>
        <p:cxnSp>
          <p:nvCxnSpPr>
            <p:cNvPr id="72" name="Straight Arrow Connector 71"/>
            <p:cNvCxnSpPr/>
            <p:nvPr/>
          </p:nvCxnSpPr>
          <p:spPr>
            <a:xfrm flipH="1">
              <a:off x="6207607" y="3463250"/>
              <a:ext cx="2861" cy="289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5979007" y="3485262"/>
                  <a:ext cx="2620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SG" dirty="0"/>
                </a:p>
              </p:txBody>
            </p:sp>
          </mc:Choice>
          <mc:Fallback xmlns="">
            <p:sp>
              <p:nvSpPr>
                <p:cNvPr id="73" name="TextBox 72"/>
                <p:cNvSpPr txBox="1">
                  <a:spLocks noRot="1" noChangeAspect="1" noMove="1" noResize="1" noEditPoints="1" noAdjustHandles="1" noChangeArrowheads="1" noChangeShapeType="1" noTextEdit="1"/>
                </p:cNvSpPr>
                <p:nvPr/>
              </p:nvSpPr>
              <p:spPr>
                <a:xfrm>
                  <a:off x="5979007" y="3485262"/>
                  <a:ext cx="262059" cy="276999"/>
                </a:xfrm>
                <a:prstGeom prst="rect">
                  <a:avLst/>
                </a:prstGeom>
                <a:blipFill rotWithShape="0">
                  <a:blip r:embed="rId16"/>
                  <a:stretch>
                    <a:fillRect l="-6977" r="-4651" b="-8889"/>
                  </a:stretch>
                </a:blipFill>
              </p:spPr>
              <p:txBody>
                <a:bodyPr/>
                <a:lstStyle/>
                <a:p>
                  <a:r>
                    <a:rPr lang="en-SG">
                      <a:noFill/>
                    </a:rPr>
                    <a:t> </a:t>
                  </a:r>
                </a:p>
              </p:txBody>
            </p:sp>
          </mc:Fallback>
        </mc:AlternateContent>
        <p:cxnSp>
          <p:nvCxnSpPr>
            <p:cNvPr id="74" name="Straight Arrow Connector 73"/>
            <p:cNvCxnSpPr/>
            <p:nvPr/>
          </p:nvCxnSpPr>
          <p:spPr>
            <a:xfrm>
              <a:off x="6310977" y="3362448"/>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7245413" y="3075544"/>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75" name="TextBox 74"/>
                <p:cNvSpPr txBox="1">
                  <a:spLocks noRot="1" noChangeAspect="1" noMove="1" noResize="1" noEditPoints="1" noAdjustHandles="1" noChangeArrowheads="1" noChangeShapeType="1" noTextEdit="1"/>
                </p:cNvSpPr>
                <p:nvPr/>
              </p:nvSpPr>
              <p:spPr>
                <a:xfrm>
                  <a:off x="7245413" y="3075544"/>
                  <a:ext cx="201145" cy="276999"/>
                </a:xfrm>
                <a:prstGeom prst="rect">
                  <a:avLst/>
                </a:prstGeom>
                <a:blipFill rotWithShape="0">
                  <a:blip r:embed="rId17"/>
                  <a:stretch>
                    <a:fillRect l="-15152" r="-12121" b="-2222"/>
                  </a:stretch>
                </a:blipFill>
              </p:spPr>
              <p:txBody>
                <a:bodyPr/>
                <a:lstStyle/>
                <a:p>
                  <a:r>
                    <a:rPr lang="en-SG">
                      <a:noFill/>
                    </a:rPr>
                    <a:t> </a:t>
                  </a:r>
                </a:p>
              </p:txBody>
            </p:sp>
          </mc:Fallback>
        </mc:AlternateContent>
        <p:cxnSp>
          <p:nvCxnSpPr>
            <p:cNvPr id="76" name="Elbow Connector 75"/>
            <p:cNvCxnSpPr>
              <a:stCxn id="54" idx="2"/>
              <a:endCxn id="55" idx="2"/>
            </p:cNvCxnSpPr>
            <p:nvPr/>
          </p:nvCxnSpPr>
          <p:spPr>
            <a:xfrm rot="5400000">
              <a:off x="5667517" y="2449209"/>
              <a:ext cx="224886" cy="2830053"/>
            </a:xfrm>
            <a:prstGeom prst="bentConnector3">
              <a:avLst>
                <a:gd name="adj1" fmla="val 2145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53" idx="3"/>
              <a:endCxn id="54" idx="3"/>
            </p:cNvCxnSpPr>
            <p:nvPr/>
          </p:nvCxnSpPr>
          <p:spPr>
            <a:xfrm flipH="1">
              <a:off x="8078995" y="2132479"/>
              <a:ext cx="4618" cy="1474483"/>
            </a:xfrm>
            <a:prstGeom prst="bentConnector3">
              <a:avLst>
                <a:gd name="adj1" fmla="val -49501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9776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27" y="297294"/>
            <a:ext cx="6553200" cy="523220"/>
          </a:xfrm>
        </p:spPr>
        <p:txBody>
          <a:bodyPr/>
          <a:lstStyle/>
          <a:p>
            <a:r>
              <a:rPr lang="en-SG" sz="2800" dirty="0">
                <a:latin typeface="Times New Roman" panose="02020603050405020304" pitchFamily="18" charset="0"/>
                <a:cs typeface="Times New Roman" panose="02020603050405020304" pitchFamily="18" charset="0"/>
              </a:rPr>
              <a:t>How Many Products Does Amazon Sell?</a:t>
            </a:r>
          </a:p>
        </p:txBody>
      </p:sp>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22</a:t>
            </a:fld>
            <a:endParaRPr lang="en-US" altLang="en-US"/>
          </a:p>
        </p:txBody>
      </p:sp>
      <p:sp>
        <p:nvSpPr>
          <p:cNvPr id="3" name="TextBox 2">
            <a:extLst>
              <a:ext uri="{FF2B5EF4-FFF2-40B4-BE49-F238E27FC236}">
                <a16:creationId xmlns:a16="http://schemas.microsoft.com/office/drawing/2014/main" id="{DCB4B862-B55C-F54D-AD8F-C71D11299BBB}"/>
              </a:ext>
            </a:extLst>
          </p:cNvPr>
          <p:cNvSpPr txBox="1"/>
          <p:nvPr/>
        </p:nvSpPr>
        <p:spPr>
          <a:xfrm>
            <a:off x="1089679" y="1066800"/>
            <a:ext cx="8054321" cy="369332"/>
          </a:xfrm>
          <a:prstGeom prst="rect">
            <a:avLst/>
          </a:prstGeom>
          <a:noFill/>
        </p:spPr>
        <p:txBody>
          <a:bodyPr wrap="none" rtlCol="0">
            <a:spAutoFit/>
          </a:bodyPr>
          <a:lstStyle/>
          <a:p>
            <a:r>
              <a:rPr lang="en-US" dirty="0"/>
              <a:t>https://export-</a:t>
            </a:r>
            <a:r>
              <a:rPr lang="en-US" dirty="0" err="1"/>
              <a:t>x.com</a:t>
            </a:r>
            <a:r>
              <a:rPr lang="en-US" dirty="0"/>
              <a:t>/2015/12/11/how-many-products-does-amazon-sell-2015/</a:t>
            </a:r>
          </a:p>
        </p:txBody>
      </p:sp>
      <p:pic>
        <p:nvPicPr>
          <p:cNvPr id="8" name="Picture 7">
            <a:extLst>
              <a:ext uri="{FF2B5EF4-FFF2-40B4-BE49-F238E27FC236}">
                <a16:creationId xmlns:a16="http://schemas.microsoft.com/office/drawing/2014/main" id="{CF9DEBD0-C73F-6045-9FA9-F403273AA3F0}"/>
              </a:ext>
            </a:extLst>
          </p:cNvPr>
          <p:cNvPicPr>
            <a:picLocks noChangeAspect="1"/>
          </p:cNvPicPr>
          <p:nvPr/>
        </p:nvPicPr>
        <p:blipFill rotWithShape="1">
          <a:blip r:embed="rId2">
            <a:extLst>
              <a:ext uri="{28A0092B-C50C-407E-A947-70E740481C1C}">
                <a14:useLocalDpi xmlns:a14="http://schemas.microsoft.com/office/drawing/2010/main" val="0"/>
              </a:ext>
            </a:extLst>
          </a:blip>
          <a:srcRect b="42162"/>
          <a:stretch/>
        </p:blipFill>
        <p:spPr>
          <a:xfrm>
            <a:off x="457200" y="1436132"/>
            <a:ext cx="8229600" cy="5333833"/>
          </a:xfrm>
          <a:prstGeom prst="rect">
            <a:avLst/>
          </a:prstGeom>
        </p:spPr>
      </p:pic>
    </p:spTree>
    <p:extLst>
      <p:ext uri="{BB962C8B-B14F-4D97-AF65-F5344CB8AC3E}">
        <p14:creationId xmlns:p14="http://schemas.microsoft.com/office/powerpoint/2010/main" val="300218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27" y="297294"/>
            <a:ext cx="6553200" cy="523220"/>
          </a:xfrm>
        </p:spPr>
        <p:txBody>
          <a:bodyPr/>
          <a:lstStyle/>
          <a:p>
            <a:r>
              <a:rPr lang="en-SG" sz="2800" dirty="0">
                <a:latin typeface="Times New Roman" panose="02020603050405020304" pitchFamily="18" charset="0"/>
                <a:cs typeface="Times New Roman" panose="02020603050405020304" pitchFamily="18" charset="0"/>
              </a:rPr>
              <a:t>How Many Products Does Taobao Sell?</a:t>
            </a:r>
          </a:p>
        </p:txBody>
      </p:sp>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23</a:t>
            </a:fld>
            <a:endParaRPr lang="en-US" altLang="en-US"/>
          </a:p>
        </p:txBody>
      </p:sp>
      <p:sp>
        <p:nvSpPr>
          <p:cNvPr id="3" name="TextBox 2">
            <a:extLst>
              <a:ext uri="{FF2B5EF4-FFF2-40B4-BE49-F238E27FC236}">
                <a16:creationId xmlns:a16="http://schemas.microsoft.com/office/drawing/2014/main" id="{DCB4B862-B55C-F54D-AD8F-C71D11299BBB}"/>
              </a:ext>
            </a:extLst>
          </p:cNvPr>
          <p:cNvSpPr txBox="1"/>
          <p:nvPr/>
        </p:nvSpPr>
        <p:spPr>
          <a:xfrm>
            <a:off x="156514" y="1066800"/>
            <a:ext cx="8911286" cy="338554"/>
          </a:xfrm>
          <a:prstGeom prst="rect">
            <a:avLst/>
          </a:prstGeom>
          <a:noFill/>
        </p:spPr>
        <p:txBody>
          <a:bodyPr wrap="none" rtlCol="0">
            <a:spAutoFit/>
          </a:bodyPr>
          <a:lstStyle/>
          <a:p>
            <a:r>
              <a:rPr lang="en-US" sz="1600" dirty="0"/>
              <a:t>https://</a:t>
            </a:r>
            <a:r>
              <a:rPr lang="en-US" sz="1600" dirty="0" err="1"/>
              <a:t>www.todayonline.com</a:t>
            </a:r>
            <a:r>
              <a:rPr lang="en-US" sz="1600" dirty="0"/>
              <a:t>/</a:t>
            </a:r>
            <a:r>
              <a:rPr lang="en-US" sz="1600" dirty="0" err="1"/>
              <a:t>chinaindia</a:t>
            </a:r>
            <a:r>
              <a:rPr lang="en-US" sz="1600" dirty="0"/>
              <a:t>/china/growing-online-buyers-and-sellers-lessons-</a:t>
            </a:r>
            <a:r>
              <a:rPr lang="en-US" sz="1600" dirty="0" err="1"/>
              <a:t>taobao</a:t>
            </a:r>
            <a:endParaRPr lang="en-US" sz="1600" dirty="0"/>
          </a:p>
        </p:txBody>
      </p:sp>
      <p:pic>
        <p:nvPicPr>
          <p:cNvPr id="8" name="Picture 7">
            <a:extLst>
              <a:ext uri="{FF2B5EF4-FFF2-40B4-BE49-F238E27FC236}">
                <a16:creationId xmlns:a16="http://schemas.microsoft.com/office/drawing/2014/main" id="{CF9DEBD0-C73F-6045-9FA9-F403273AA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14" y="2286000"/>
            <a:ext cx="8938110" cy="1371600"/>
          </a:xfrm>
          <a:prstGeom prst="rect">
            <a:avLst/>
          </a:prstGeom>
        </p:spPr>
      </p:pic>
    </p:spTree>
    <p:extLst>
      <p:ext uri="{BB962C8B-B14F-4D97-AF65-F5344CB8AC3E}">
        <p14:creationId xmlns:p14="http://schemas.microsoft.com/office/powerpoint/2010/main" val="24398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24</a:t>
            </a:fld>
            <a:endParaRPr lang="en-US" altLang="en-US"/>
          </a:p>
        </p:txBody>
      </p:sp>
      <p:sp>
        <p:nvSpPr>
          <p:cNvPr id="6" name="TextBox 5"/>
          <p:cNvSpPr txBox="1"/>
          <p:nvPr/>
        </p:nvSpPr>
        <p:spPr>
          <a:xfrm>
            <a:off x="764708" y="2890391"/>
            <a:ext cx="7614585" cy="1200329"/>
          </a:xfrm>
          <a:prstGeom prst="rect">
            <a:avLst/>
          </a:prstGeom>
          <a:noFill/>
        </p:spPr>
        <p:txBody>
          <a:bodyPr wrap="none" rtlCol="0">
            <a:spAutoFit/>
          </a:bodyPr>
          <a:lstStyle/>
          <a:p>
            <a:pPr algn="ctr"/>
            <a:r>
              <a:rPr lang="en-US" sz="3600" b="1" dirty="0">
                <a:solidFill>
                  <a:srgbClr val="002060"/>
                </a:solidFill>
                <a:latin typeface="Bahnschrift SemiBold" panose="020B0502040204020203" pitchFamily="34" charset="0"/>
              </a:rPr>
              <a:t>Reducing the cost of top-K </a:t>
            </a:r>
          </a:p>
          <a:p>
            <a:r>
              <a:rPr lang="en-US" sz="3600" b="1" dirty="0">
                <a:solidFill>
                  <a:srgbClr val="002060"/>
                </a:solidFill>
                <a:latin typeface="Bahnschrift SemiBold" panose="020B0502040204020203" pitchFamily="34" charset="0"/>
              </a:rPr>
              <a:t>recommendation retrieval is critical !</a:t>
            </a:r>
            <a:endParaRPr lang="en-SG" sz="3600" b="1" dirty="0">
              <a:solidFill>
                <a:srgbClr val="002060"/>
              </a:solidFill>
              <a:latin typeface="Bahnschrift SemiBold" panose="020B0502040204020203" pitchFamily="34" charset="0"/>
            </a:endParaRPr>
          </a:p>
        </p:txBody>
      </p:sp>
      <p:sp>
        <p:nvSpPr>
          <p:cNvPr id="7" name="Rectangle 6"/>
          <p:cNvSpPr/>
          <p:nvPr/>
        </p:nvSpPr>
        <p:spPr>
          <a:xfrm>
            <a:off x="0" y="0"/>
            <a:ext cx="906780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5029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2800" dirty="0">
                <a:latin typeface="Times New Roman" panose="02020603050405020304" pitchFamily="18" charset="0"/>
                <a:cs typeface="Times New Roman" panose="02020603050405020304" pitchFamily="18" charset="0"/>
              </a:rPr>
              <a:t>How to Avoid Linear Scanning?</a:t>
            </a:r>
          </a:p>
        </p:txBody>
      </p:sp>
      <p:sp>
        <p:nvSpPr>
          <p:cNvPr id="3" name="Content Placeholder 2">
            <a:extLst>
              <a:ext uri="{FF2B5EF4-FFF2-40B4-BE49-F238E27FC236}">
                <a16:creationId xmlns:a16="http://schemas.microsoft.com/office/drawing/2014/main" id="{38CF228D-9113-6844-9734-784E6800A770}"/>
              </a:ext>
            </a:extLst>
          </p:cNvPr>
          <p:cNvSpPr>
            <a:spLocks noGrp="1"/>
          </p:cNvSpPr>
          <p:nvPr>
            <p:ph idx="1"/>
          </p:nvPr>
        </p:nvSpPr>
        <p:spPr>
          <a:xfrm>
            <a:off x="457200" y="1295400"/>
            <a:ext cx="8229600" cy="5472267"/>
          </a:xfrm>
        </p:spPr>
        <p:txBody>
          <a:bodyPr/>
          <a:lstStyle/>
          <a:p>
            <a:r>
              <a:rPr lang="en-US" dirty="0"/>
              <a:t>Linear scanning is akin to brute force</a:t>
            </a:r>
          </a:p>
          <a:p>
            <a:pPr lvl="1"/>
            <a:r>
              <a:rPr lang="en-US" dirty="0"/>
              <a:t>Measure similarity between user vector to every item’s vector</a:t>
            </a:r>
          </a:p>
          <a:p>
            <a:endParaRPr lang="en-US" dirty="0"/>
          </a:p>
          <a:p>
            <a:r>
              <a:rPr lang="en-US" dirty="0"/>
              <a:t>Lesson from database and information retrieval: </a:t>
            </a:r>
            <a:r>
              <a:rPr lang="en-US" b="1" dirty="0"/>
              <a:t>indexing</a:t>
            </a:r>
          </a:p>
          <a:p>
            <a:pPr lvl="1"/>
            <a:r>
              <a:rPr lang="en-US" dirty="0"/>
              <a:t>Quickly narrow down the search space to a subset of items</a:t>
            </a:r>
          </a:p>
          <a:p>
            <a:pPr lvl="1"/>
            <a:r>
              <a:rPr lang="en-US" dirty="0"/>
              <a:t>Rank only those items in the subset</a:t>
            </a:r>
          </a:p>
          <a:p>
            <a:pPr lvl="2"/>
            <a:r>
              <a:rPr lang="en-US" dirty="0"/>
              <a:t>fewer inner product computations</a:t>
            </a:r>
          </a:p>
          <a:p>
            <a:pPr lvl="2"/>
            <a:r>
              <a:rPr lang="en-US" dirty="0"/>
              <a:t>fewer candidate items to sort</a:t>
            </a:r>
          </a:p>
          <a:p>
            <a:pPr lvl="1"/>
            <a:endParaRPr lang="en-US" dirty="0"/>
          </a:p>
          <a:p>
            <a:r>
              <a:rPr lang="en-US" dirty="0"/>
              <a:t>Common indexing schemes for retrieval:</a:t>
            </a:r>
          </a:p>
          <a:p>
            <a:pPr lvl="1"/>
            <a:r>
              <a:rPr lang="en-US" dirty="0"/>
              <a:t>Locality-sensitive hashing</a:t>
            </a:r>
          </a:p>
          <a:p>
            <a:pPr lvl="1"/>
            <a:r>
              <a:rPr lang="en-US" dirty="0"/>
              <a:t>Spatial index</a:t>
            </a:r>
          </a:p>
          <a:p>
            <a:pPr lvl="1"/>
            <a:r>
              <a:rPr lang="en-US" dirty="0"/>
              <a:t>Inverted index</a:t>
            </a:r>
          </a:p>
          <a:p>
            <a:endParaRPr lang="en-US" dirty="0"/>
          </a:p>
          <a:p>
            <a:r>
              <a:rPr lang="en-US" dirty="0"/>
              <a:t>While useful for general retrieval, there are </a:t>
            </a:r>
            <a:r>
              <a:rPr lang="en-US" dirty="0">
                <a:solidFill>
                  <a:srgbClr val="FF0000"/>
                </a:solidFill>
              </a:rPr>
              <a:t>issues</a:t>
            </a:r>
            <a:r>
              <a:rPr lang="en-US" dirty="0"/>
              <a:t> with using these indexing schemes out of the box with recommendation retrieval</a:t>
            </a:r>
          </a:p>
        </p:txBody>
      </p:sp>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25</a:t>
            </a:fld>
            <a:endParaRPr lang="en-US" altLang="en-US"/>
          </a:p>
        </p:txBody>
      </p:sp>
    </p:spTree>
    <p:extLst>
      <p:ext uri="{BB962C8B-B14F-4D97-AF65-F5344CB8AC3E}">
        <p14:creationId xmlns:p14="http://schemas.microsoft.com/office/powerpoint/2010/main" val="3041843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2800" dirty="0">
                <a:latin typeface="Times New Roman" panose="02020603050405020304" pitchFamily="18" charset="0"/>
                <a:cs typeface="Times New Roman" panose="02020603050405020304" pitchFamily="18" charset="0"/>
              </a:rPr>
              <a:t>How to Avoid Linear Scanning?</a:t>
            </a:r>
          </a:p>
        </p:txBody>
      </p:sp>
      <p:sp>
        <p:nvSpPr>
          <p:cNvPr id="3" name="Content Placeholder 2">
            <a:extLst>
              <a:ext uri="{FF2B5EF4-FFF2-40B4-BE49-F238E27FC236}">
                <a16:creationId xmlns:a16="http://schemas.microsoft.com/office/drawing/2014/main" id="{38CF228D-9113-6844-9734-784E6800A770}"/>
              </a:ext>
            </a:extLst>
          </p:cNvPr>
          <p:cNvSpPr>
            <a:spLocks noGrp="1"/>
          </p:cNvSpPr>
          <p:nvPr>
            <p:ph idx="1"/>
          </p:nvPr>
        </p:nvSpPr>
        <p:spPr>
          <a:xfrm>
            <a:off x="457200" y="1295400"/>
            <a:ext cx="8229600" cy="5472267"/>
          </a:xfrm>
        </p:spPr>
        <p:txBody>
          <a:bodyPr/>
          <a:lstStyle/>
          <a:p>
            <a:r>
              <a:rPr lang="en-US" dirty="0"/>
              <a:t>Linear scanning is akin to brute force</a:t>
            </a:r>
          </a:p>
          <a:p>
            <a:pPr lvl="1"/>
            <a:r>
              <a:rPr lang="en-US" dirty="0"/>
              <a:t>Measure similarity between user vector to every item’s vector</a:t>
            </a:r>
          </a:p>
          <a:p>
            <a:endParaRPr lang="en-US" dirty="0"/>
          </a:p>
          <a:p>
            <a:r>
              <a:rPr lang="en-US" dirty="0"/>
              <a:t>Lesson from database and information retrieval: </a:t>
            </a:r>
            <a:r>
              <a:rPr lang="en-US" b="1" dirty="0"/>
              <a:t>indexing</a:t>
            </a:r>
          </a:p>
          <a:p>
            <a:pPr lvl="1"/>
            <a:r>
              <a:rPr lang="en-US" dirty="0"/>
              <a:t>Quickly narrow down the search space to a subset of items</a:t>
            </a:r>
          </a:p>
          <a:p>
            <a:pPr lvl="1"/>
            <a:r>
              <a:rPr lang="en-US" dirty="0"/>
              <a:t>Rank only those items in the subset</a:t>
            </a:r>
          </a:p>
          <a:p>
            <a:pPr lvl="2"/>
            <a:r>
              <a:rPr lang="en-US" dirty="0"/>
              <a:t>fewer inner product computations</a:t>
            </a:r>
          </a:p>
          <a:p>
            <a:pPr lvl="2"/>
            <a:r>
              <a:rPr lang="en-US" dirty="0"/>
              <a:t>fewer candidate items to sort</a:t>
            </a:r>
          </a:p>
          <a:p>
            <a:pPr lvl="1"/>
            <a:endParaRPr lang="en-US" dirty="0"/>
          </a:p>
          <a:p>
            <a:r>
              <a:rPr lang="en-US" dirty="0"/>
              <a:t>Common indexing schemes for retrieval:</a:t>
            </a:r>
          </a:p>
          <a:p>
            <a:pPr lvl="1"/>
            <a:r>
              <a:rPr lang="en-US" dirty="0">
                <a:solidFill>
                  <a:srgbClr val="00B050"/>
                </a:solidFill>
              </a:rPr>
              <a:t>Locality-sensitive hashing</a:t>
            </a:r>
          </a:p>
          <a:p>
            <a:pPr lvl="1"/>
            <a:r>
              <a:rPr lang="en-US" dirty="0"/>
              <a:t>Spatial index</a:t>
            </a:r>
          </a:p>
          <a:p>
            <a:pPr lvl="1"/>
            <a:r>
              <a:rPr lang="en-US" dirty="0"/>
              <a:t>Inverted index</a:t>
            </a:r>
          </a:p>
          <a:p>
            <a:endParaRPr lang="en-US" dirty="0"/>
          </a:p>
          <a:p>
            <a:r>
              <a:rPr lang="en-US" dirty="0"/>
              <a:t>While useful for general retrieval, there are </a:t>
            </a:r>
            <a:r>
              <a:rPr lang="en-US" dirty="0">
                <a:solidFill>
                  <a:srgbClr val="FF0000"/>
                </a:solidFill>
              </a:rPr>
              <a:t>issues</a:t>
            </a:r>
            <a:r>
              <a:rPr lang="en-US" dirty="0"/>
              <a:t> with using these indexing schemes out of the box with recommendation retrieval</a:t>
            </a:r>
          </a:p>
        </p:txBody>
      </p:sp>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26</a:t>
            </a:fld>
            <a:endParaRPr lang="en-US" altLang="en-US"/>
          </a:p>
        </p:txBody>
      </p:sp>
    </p:spTree>
    <p:extLst>
      <p:ext uri="{BB962C8B-B14F-4D97-AF65-F5344CB8AC3E}">
        <p14:creationId xmlns:p14="http://schemas.microsoft.com/office/powerpoint/2010/main" val="145294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Hashing</a:t>
            </a:r>
            <a:endParaRPr lang="en-SG"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44F23D-1A3C-904F-B06D-E67DCD7E7346}"/>
                  </a:ext>
                </a:extLst>
              </p:cNvPr>
              <p:cNvSpPr>
                <a:spLocks noGrp="1"/>
              </p:cNvSpPr>
              <p:nvPr>
                <p:ph idx="1"/>
              </p:nvPr>
            </p:nvSpPr>
            <p:spPr>
              <a:xfrm>
                <a:off x="457200" y="1295400"/>
                <a:ext cx="8382000" cy="4955203"/>
              </a:xfrm>
            </p:spPr>
            <p:txBody>
              <a:bodyPr/>
              <a:lstStyle/>
              <a:p>
                <a:r>
                  <a:rPr lang="en-US" dirty="0"/>
                  <a:t>Let </a:t>
                </a:r>
                <a:r>
                  <a:rPr lang="en-US" b="1" dirty="0"/>
                  <a:t>h</a:t>
                </a:r>
                <a:r>
                  <a:rPr lang="en-US" dirty="0"/>
                  <a:t> be a set of hash functions, i.e., </a:t>
                </a:r>
                <a14:m>
                  <m:oMath xmlns:m="http://schemas.openxmlformats.org/officeDocument/2006/math">
                    <m:r>
                      <a:rPr lang="en-US" b="1" i="1" smtClean="0">
                        <a:latin typeface="Cambria Math" panose="02040503050406030204" pitchFamily="18" charset="0"/>
                      </a:rPr>
                      <m:t>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𝑏</m:t>
                        </m:r>
                      </m:sub>
                    </m:sSub>
                    <m:r>
                      <a:rPr lang="en-US" b="0" i="1" smtClean="0">
                        <a:latin typeface="Cambria Math" panose="02040503050406030204" pitchFamily="18" charset="0"/>
                      </a:rPr>
                      <m:t>)</m:t>
                    </m:r>
                  </m:oMath>
                </a14:m>
                <a:endParaRPr lang="en-US" dirty="0"/>
              </a:p>
              <a:p>
                <a:pPr lvl="1"/>
                <a:r>
                  <a:rPr lang="en-US" dirty="0"/>
                  <a:t>Each function </a:t>
                </a:r>
                <a:r>
                  <a:rPr lang="en-US" i="1" dirty="0"/>
                  <a:t>h</a:t>
                </a:r>
                <a:r>
                  <a:rPr lang="en-US" dirty="0"/>
                  <a:t> transforms a data point into a bit value (0 or 1)</a:t>
                </a:r>
              </a:p>
              <a:p>
                <a:pPr lvl="1"/>
                <a:r>
                  <a:rPr lang="en-US" dirty="0"/>
                  <a:t>A data vector of length </a:t>
                </a:r>
                <a:r>
                  <a:rPr lang="en-US" i="1" dirty="0"/>
                  <a:t>b</a:t>
                </a:r>
                <a:r>
                  <a:rPr lang="en-US" dirty="0"/>
                  <a:t> is transformed to a binary code of length </a:t>
                </a:r>
                <a:r>
                  <a:rPr lang="en-US" i="1" dirty="0"/>
                  <a:t>b</a:t>
                </a:r>
              </a:p>
              <a:p>
                <a:endParaRPr lang="en-US" b="1" dirty="0"/>
              </a:p>
              <a:p>
                <a:r>
                  <a:rPr lang="en-US" b="1" dirty="0"/>
                  <a:t>h </a:t>
                </a:r>
                <a:r>
                  <a:rPr lang="en-US" dirty="0"/>
                  <a:t>partitions the data space into </a:t>
                </a:r>
                <a:r>
                  <a:rPr lang="en-US" i="1" dirty="0"/>
                  <a:t>2</a:t>
                </a:r>
                <a:r>
                  <a:rPr lang="en-US" i="1" baseline="30000" dirty="0"/>
                  <a:t>b</a:t>
                </a:r>
                <a:r>
                  <a:rPr lang="en-US" dirty="0"/>
                  <a:t> regions, with each region corresponding to each hash code</a:t>
                </a:r>
              </a:p>
              <a:p>
                <a:endParaRPr lang="en-US" dirty="0"/>
              </a:p>
              <a:p>
                <a:r>
                  <a:rPr lang="en-US" dirty="0"/>
                  <a:t>Different properties of hash functions depending on applications</a:t>
                </a:r>
              </a:p>
              <a:p>
                <a:endParaRPr lang="en-US" dirty="0"/>
              </a:p>
              <a:p>
                <a:r>
                  <a:rPr lang="en-US" dirty="0"/>
                  <a:t>For </a:t>
                </a:r>
                <a:r>
                  <a:rPr lang="en-SG" dirty="0"/>
                  <a:t>cryptographic hash</a:t>
                </a:r>
                <a:r>
                  <a:rPr lang="en-US" dirty="0"/>
                  <a:t>:</a:t>
                </a:r>
              </a:p>
              <a:p>
                <a:pPr lvl="1"/>
                <a:r>
                  <a:rPr lang="en-SG" dirty="0"/>
                  <a:t>unlikely that two slightly different messages will have the same hash</a:t>
                </a:r>
                <a:endParaRPr lang="en-US" dirty="0"/>
              </a:p>
              <a:p>
                <a:pPr lvl="1"/>
                <a:endParaRPr lang="en-US" dirty="0"/>
              </a:p>
              <a:p>
                <a:r>
                  <a:rPr lang="en-US" dirty="0"/>
                  <a:t>For nearest neighbor search:</a:t>
                </a:r>
              </a:p>
              <a:p>
                <a:pPr lvl="1"/>
                <a:r>
                  <a:rPr lang="en-US" dirty="0"/>
                  <a:t>likely that two similar items (neighbors) will have similar hash</a:t>
                </a:r>
              </a:p>
            </p:txBody>
          </p:sp>
        </mc:Choice>
        <mc:Fallback xmlns="">
          <p:sp>
            <p:nvSpPr>
              <p:cNvPr id="3" name="Content Placeholder 2">
                <a:extLst>
                  <a:ext uri="{FF2B5EF4-FFF2-40B4-BE49-F238E27FC236}">
                    <a16:creationId xmlns:a16="http://schemas.microsoft.com/office/drawing/2014/main" id="{7D44F23D-1A3C-904F-B06D-E67DCD7E7346}"/>
                  </a:ext>
                </a:extLst>
              </p:cNvPr>
              <p:cNvSpPr>
                <a:spLocks noGrp="1" noRot="1" noChangeAspect="1" noMove="1" noResize="1" noEditPoints="1" noAdjustHandles="1" noChangeArrowheads="1" noChangeShapeType="1" noTextEdit="1"/>
              </p:cNvSpPr>
              <p:nvPr>
                <p:ph idx="1"/>
              </p:nvPr>
            </p:nvSpPr>
            <p:spPr>
              <a:xfrm>
                <a:off x="457200" y="1295400"/>
                <a:ext cx="8382000" cy="4955203"/>
              </a:xfrm>
              <a:blipFill>
                <a:blip r:embed="rId2"/>
                <a:stretch>
                  <a:fillRect l="-606" t="-512" b="-7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27</a:t>
            </a:fld>
            <a:endParaRPr lang="en-US" altLang="en-US"/>
          </a:p>
        </p:txBody>
      </p:sp>
    </p:spTree>
    <p:extLst>
      <p:ext uri="{BB962C8B-B14F-4D97-AF65-F5344CB8AC3E}">
        <p14:creationId xmlns:p14="http://schemas.microsoft.com/office/powerpoint/2010/main" val="20373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87978"/>
            <a:ext cx="6553200" cy="523220"/>
          </a:xfrm>
        </p:spPr>
        <p:txBody>
          <a:bodyPr/>
          <a:lstStyle/>
          <a:p>
            <a:r>
              <a:rPr lang="en-US" sz="2800" dirty="0">
                <a:latin typeface="Times New Roman" panose="02020603050405020304" pitchFamily="18" charset="0"/>
                <a:cs typeface="Times New Roman" panose="02020603050405020304" pitchFamily="18" charset="0"/>
              </a:rPr>
              <a:t>Locality-Sensitive Hashing</a:t>
            </a:r>
            <a:endParaRPr lang="en-SG"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28</a:t>
            </a:fld>
            <a:endParaRPr lang="en-US" altLang="en-US"/>
          </a:p>
        </p:txBody>
      </p:sp>
      <p:pic>
        <p:nvPicPr>
          <p:cNvPr id="14" name="Picture 13"/>
          <p:cNvPicPr>
            <a:picLocks noChangeAspect="1"/>
          </p:cNvPicPr>
          <p:nvPr/>
        </p:nvPicPr>
        <p:blipFill>
          <a:blip r:embed="rId2"/>
          <a:stretch>
            <a:fillRect/>
          </a:stretch>
        </p:blipFill>
        <p:spPr>
          <a:xfrm>
            <a:off x="685800" y="1563430"/>
            <a:ext cx="8060898" cy="3922970"/>
          </a:xfrm>
          <a:prstGeom prst="rect">
            <a:avLst/>
          </a:prstGeom>
        </p:spPr>
      </p:pic>
    </p:spTree>
    <p:extLst>
      <p:ext uri="{BB962C8B-B14F-4D97-AF65-F5344CB8AC3E}">
        <p14:creationId xmlns:p14="http://schemas.microsoft.com/office/powerpoint/2010/main" val="1369083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14980"/>
            <a:ext cx="7315200" cy="523220"/>
          </a:xfrm>
        </p:spPr>
        <p:txBody>
          <a:bodyPr/>
          <a:lstStyle/>
          <a:p>
            <a:r>
              <a:rPr lang="en-US" sz="2800" dirty="0">
                <a:latin typeface="Times New Roman" panose="02020603050405020304" pitchFamily="18" charset="0"/>
                <a:cs typeface="Times New Roman" panose="02020603050405020304" pitchFamily="18" charset="0"/>
              </a:rPr>
              <a:t>LSH for Recommendation Retrieval</a:t>
            </a:r>
          </a:p>
        </p:txBody>
      </p:sp>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29</a:t>
            </a:fld>
            <a:endParaRPr lang="en-US" altLang="en-US"/>
          </a:p>
        </p:txBody>
      </p:sp>
      <p:sp>
        <p:nvSpPr>
          <p:cNvPr id="50" name="Rounded Rectangle 49"/>
          <p:cNvSpPr/>
          <p:nvPr/>
        </p:nvSpPr>
        <p:spPr>
          <a:xfrm>
            <a:off x="2342929" y="2845692"/>
            <a:ext cx="2706130" cy="9144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Hash Functions</a:t>
            </a:r>
          </a:p>
        </p:txBody>
      </p:sp>
      <mc:AlternateContent xmlns:mc="http://schemas.openxmlformats.org/markup-compatibility/2006" xmlns:a14="http://schemas.microsoft.com/office/drawing/2010/main">
        <mc:Choice Requires="a14">
          <p:sp>
            <p:nvSpPr>
              <p:cNvPr id="51" name="TextBox 50"/>
              <p:cNvSpPr txBox="1"/>
              <p:nvPr/>
            </p:nvSpPr>
            <p:spPr>
              <a:xfrm>
                <a:off x="262875" y="3118226"/>
                <a:ext cx="1578036" cy="646331"/>
              </a:xfrm>
              <a:prstGeom prst="rect">
                <a:avLst/>
              </a:prstGeom>
              <a:noFill/>
            </p:spPr>
            <p:txBody>
              <a:bodyPr wrap="square" rtlCol="0">
                <a:spAutoFit/>
              </a:bodyPr>
              <a:lstStyle/>
              <a:p>
                <a:pPr algn="ctr" eaLnBrk="1" fontAlgn="auto" hangingPunct="1">
                  <a:spcBef>
                    <a:spcPts val="0"/>
                  </a:spcBef>
                  <a:spcAft>
                    <a:spcPts val="0"/>
                  </a:spcAft>
                  <a:defRPr/>
                </a:pPr>
                <a14:m>
                  <m:oMath xmlns:m="http://schemas.openxmlformats.org/officeDocument/2006/math">
                    <m:r>
                      <a:rPr lang="vi-VN" b="1" i="1" smtClean="0">
                        <a:solidFill>
                          <a:prstClr val="black"/>
                        </a:solidFill>
                        <a:latin typeface="Cambria Math" charset="0"/>
                      </a:rPr>
                      <m:t>𝒃</m:t>
                    </m:r>
                    <m:r>
                      <a:rPr lang="en-US" i="1" smtClean="0">
                        <a:solidFill>
                          <a:prstClr val="black"/>
                        </a:solidFill>
                        <a:latin typeface="Cambria Math" charset="0"/>
                      </a:rPr>
                      <m:t>−</m:t>
                    </m:r>
                  </m:oMath>
                </a14:m>
                <a:r>
                  <a:rPr lang="en-US" dirty="0">
                    <a:solidFill>
                      <a:prstClr val="black"/>
                    </a:solidFill>
                    <a:latin typeface="Calibri" panose="020F0502020204030204"/>
                  </a:rPr>
                  <a:t> number of hash functions</a:t>
                </a:r>
              </a:p>
            </p:txBody>
          </p:sp>
        </mc:Choice>
        <mc:Fallback xmlns="">
          <p:sp>
            <p:nvSpPr>
              <p:cNvPr id="51" name="TextBox 50"/>
              <p:cNvSpPr txBox="1">
                <a:spLocks noRot="1" noChangeAspect="1" noMove="1" noResize="1" noEditPoints="1" noAdjustHandles="1" noChangeArrowheads="1" noChangeShapeType="1" noTextEdit="1"/>
              </p:cNvSpPr>
              <p:nvPr/>
            </p:nvSpPr>
            <p:spPr>
              <a:xfrm>
                <a:off x="262875" y="3118226"/>
                <a:ext cx="1578036" cy="646331"/>
              </a:xfrm>
              <a:prstGeom prst="rect">
                <a:avLst/>
              </a:prstGeom>
              <a:blipFill rotWithShape="0">
                <a:blip r:embed="rId2"/>
                <a:stretch>
                  <a:fillRect l="-2703" t="-5660" r="-6564" b="-14151"/>
                </a:stretch>
              </a:blipFill>
            </p:spPr>
            <p:txBody>
              <a:bodyPr/>
              <a:lstStyle/>
              <a:p>
                <a:r>
                  <a:rPr lang="en-US">
                    <a:noFill/>
                  </a:rPr>
                  <a:t> </a:t>
                </a:r>
              </a:p>
            </p:txBody>
          </p:sp>
        </mc:Fallback>
      </mc:AlternateContent>
      <p:cxnSp>
        <p:nvCxnSpPr>
          <p:cNvPr id="52" name="Straight Arrow Connector 51"/>
          <p:cNvCxnSpPr>
            <a:stCxn id="51" idx="3"/>
            <a:endCxn id="50" idx="1"/>
          </p:cNvCxnSpPr>
          <p:nvPr/>
        </p:nvCxnSpPr>
        <p:spPr>
          <a:xfrm flipV="1">
            <a:off x="1840911" y="3302892"/>
            <a:ext cx="502018" cy="138500"/>
          </a:xfrm>
          <a:prstGeom prst="straightConnector1">
            <a:avLst/>
          </a:prstGeom>
          <a:noFill/>
          <a:ln w="63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3" name="Can 52"/>
              <p:cNvSpPr/>
              <p:nvPr/>
            </p:nvSpPr>
            <p:spPr>
              <a:xfrm>
                <a:off x="3755719" y="1131189"/>
                <a:ext cx="1223086" cy="1112596"/>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Data</a:t>
                </a:r>
                <a:r>
                  <a:rPr kumimoji="0" lang="en-US" sz="1600" b="0" i="0" u="none" strike="noStrike" kern="0" cap="none" spc="0" normalizeH="0" noProof="0" dirty="0">
                    <a:ln>
                      <a:noFill/>
                    </a:ln>
                    <a:solidFill>
                      <a:prstClr val="white"/>
                    </a:solidFill>
                    <a:effectLst/>
                    <a:uLnTx/>
                    <a:uFillTx/>
                    <a:latin typeface="Calibri" panose="020F0502020204030204"/>
                    <a:ea typeface="+mn-ea"/>
                    <a:cs typeface="+mn-cs"/>
                  </a:rPr>
                  <a:t> </a:t>
                </a: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vectors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6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6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𝑦</m:t>
                          </m:r>
                        </m:e>
                        <m:sub>
                          <m:r>
                            <a:rPr kumimoji="0" lang="en-US" sz="16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𝑖</m:t>
                          </m:r>
                        </m:sub>
                      </m:sSub>
                      <m:r>
                        <a:rPr kumimoji="0" lang="en-US" sz="16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m:t>
                      </m:r>
                    </m:oMath>
                  </m:oMathPara>
                </a14:m>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53" name="Can 52"/>
              <p:cNvSpPr>
                <a:spLocks noRot="1" noChangeAspect="1" noMove="1" noResize="1" noEditPoints="1" noAdjustHandles="1" noChangeArrowheads="1" noChangeShapeType="1" noTextEdit="1"/>
              </p:cNvSpPr>
              <p:nvPr/>
            </p:nvSpPr>
            <p:spPr>
              <a:xfrm>
                <a:off x="3755719" y="1131189"/>
                <a:ext cx="1223086" cy="1112596"/>
              </a:xfrm>
              <a:prstGeom prst="can">
                <a:avLst/>
              </a:prstGeom>
              <a:blipFill rotWithShape="0">
                <a:blip r:embed="rId3"/>
                <a:stretch>
                  <a:fillRect l="-1478" r="-1970"/>
                </a:stretch>
              </a:blipFill>
              <a:ln w="12700" cap="flat" cmpd="sng" algn="ctr">
                <a:solidFill>
                  <a:srgbClr val="5B9BD5">
                    <a:shade val="50000"/>
                  </a:srgbClr>
                </a:solidFill>
                <a:prstDash val="solid"/>
                <a:miter lim="800000"/>
              </a:ln>
              <a:effectLst/>
            </p:spPr>
            <p:txBody>
              <a:bodyPr/>
              <a:lstStyle/>
              <a:p>
                <a:r>
                  <a:rPr lang="en-SG">
                    <a:noFill/>
                  </a:rPr>
                  <a:t> </a:t>
                </a:r>
              </a:p>
            </p:txBody>
          </p:sp>
        </mc:Fallback>
      </mc:AlternateContent>
      <p:cxnSp>
        <p:nvCxnSpPr>
          <p:cNvPr id="54" name="Straight Arrow Connector 53"/>
          <p:cNvCxnSpPr/>
          <p:nvPr/>
        </p:nvCxnSpPr>
        <p:spPr>
          <a:xfrm>
            <a:off x="4367262" y="2226450"/>
            <a:ext cx="0" cy="586575"/>
          </a:xfrm>
          <a:prstGeom prst="straightConnector1">
            <a:avLst/>
          </a:prstGeom>
          <a:noFill/>
          <a:ln w="63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55" name="TextBox 54"/>
              <p:cNvSpPr txBox="1"/>
              <p:nvPr/>
            </p:nvSpPr>
            <p:spPr>
              <a:xfrm>
                <a:off x="2401298" y="1752600"/>
                <a:ext cx="489173" cy="369332"/>
              </a:xfrm>
              <a:prstGeom prst="rect">
                <a:avLst/>
              </a:prstGeom>
              <a:noFill/>
            </p:spPr>
            <p:txBody>
              <a:bodyPr wrap="none" rtlCol="0">
                <a:spAutoFit/>
              </a:bodyPr>
              <a:lstStyle/>
              <a:p>
                <a:pP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b="1" i="1" dirty="0" smtClean="0">
                              <a:solidFill>
                                <a:prstClr val="black"/>
                              </a:solidFill>
                              <a:latin typeface="Cambria Math" panose="02040503050406030204" pitchFamily="18" charset="0"/>
                            </a:rPr>
                          </m:ctrlPr>
                        </m:sSubPr>
                        <m:e>
                          <m:r>
                            <a:rPr lang="en-US" b="1" i="1" dirty="0" smtClean="0">
                              <a:solidFill>
                                <a:prstClr val="black"/>
                              </a:solidFill>
                              <a:latin typeface="Cambria Math" panose="02040503050406030204" pitchFamily="18" charset="0"/>
                            </a:rPr>
                            <m:t>𝒙</m:t>
                          </m:r>
                        </m:e>
                        <m:sub>
                          <m:r>
                            <a:rPr lang="en-US" b="1" i="1" dirty="0" smtClean="0">
                              <a:solidFill>
                                <a:prstClr val="black"/>
                              </a:solidFill>
                              <a:latin typeface="Cambria Math" panose="02040503050406030204" pitchFamily="18" charset="0"/>
                            </a:rPr>
                            <m:t>𝒖</m:t>
                          </m:r>
                        </m:sub>
                      </m:sSub>
                    </m:oMath>
                  </m:oMathPara>
                </a14:m>
                <a:endParaRPr lang="en-US" b="1" dirty="0">
                  <a:solidFill>
                    <a:prstClr val="black"/>
                  </a:solidFill>
                  <a:latin typeface="Calibri" panose="020F0502020204030204"/>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401298" y="1752600"/>
                <a:ext cx="489173" cy="369332"/>
              </a:xfrm>
              <a:prstGeom prst="rect">
                <a:avLst/>
              </a:prstGeom>
              <a:blipFill rotWithShape="0">
                <a:blip r:embed="rId4"/>
                <a:stretch>
                  <a:fillRect/>
                </a:stretch>
              </a:blipFill>
            </p:spPr>
            <p:txBody>
              <a:bodyPr/>
              <a:lstStyle/>
              <a:p>
                <a:r>
                  <a:rPr lang="en-SG">
                    <a:noFill/>
                  </a:rPr>
                  <a:t> </a:t>
                </a:r>
              </a:p>
            </p:txBody>
          </p:sp>
        </mc:Fallback>
      </mc:AlternateContent>
      <p:cxnSp>
        <p:nvCxnSpPr>
          <p:cNvPr id="56" name="Straight Arrow Connector 55"/>
          <p:cNvCxnSpPr/>
          <p:nvPr/>
        </p:nvCxnSpPr>
        <p:spPr>
          <a:xfrm>
            <a:off x="2645886" y="2197704"/>
            <a:ext cx="1" cy="615321"/>
          </a:xfrm>
          <a:prstGeom prst="straightConnector1">
            <a:avLst/>
          </a:prstGeom>
          <a:noFill/>
          <a:ln w="6350" cap="flat" cmpd="sng" algn="ctr">
            <a:solidFill>
              <a:sysClr val="windowText" lastClr="000000"/>
            </a:solidFill>
            <a:prstDash val="solid"/>
            <a:miter lim="800000"/>
            <a:tailEnd type="triangle"/>
          </a:ln>
          <a:effectLst/>
        </p:spPr>
      </p:cxnSp>
      <p:cxnSp>
        <p:nvCxnSpPr>
          <p:cNvPr id="57" name="Straight Arrow Connector 56"/>
          <p:cNvCxnSpPr/>
          <p:nvPr/>
        </p:nvCxnSpPr>
        <p:spPr>
          <a:xfrm>
            <a:off x="4392048" y="3768330"/>
            <a:ext cx="1" cy="615321"/>
          </a:xfrm>
          <a:prstGeom prst="straightConnector1">
            <a:avLst/>
          </a:prstGeom>
          <a:noFill/>
          <a:ln w="6350" cap="flat" cmpd="sng" algn="ctr">
            <a:solidFill>
              <a:sysClr val="windowText" lastClr="000000"/>
            </a:solidFill>
            <a:prstDash val="solid"/>
            <a:miter lim="800000"/>
            <a:tailEnd type="triangle"/>
          </a:ln>
          <a:effectLst/>
        </p:spPr>
      </p:cxnSp>
      <p:cxnSp>
        <p:nvCxnSpPr>
          <p:cNvPr id="58" name="Elbow Connector 57"/>
          <p:cNvCxnSpPr/>
          <p:nvPr/>
        </p:nvCxnSpPr>
        <p:spPr>
          <a:xfrm rot="16200000" flipH="1">
            <a:off x="2287191" y="4118786"/>
            <a:ext cx="1307924" cy="590535"/>
          </a:xfrm>
          <a:prstGeom prst="bentConnector3">
            <a:avLst>
              <a:gd name="adj1" fmla="val 99128"/>
            </a:avLst>
          </a:prstGeom>
          <a:noFill/>
          <a:ln w="6350" cap="flat" cmpd="sng" algn="ctr">
            <a:solidFill>
              <a:sysClr val="windowText" lastClr="000000"/>
            </a:solidFill>
            <a:prstDash val="solid"/>
            <a:miter lim="800000"/>
            <a:tailEnd type="triangle"/>
          </a:ln>
          <a:effectLst/>
        </p:spPr>
      </p:cxnSp>
      <p:sp>
        <p:nvSpPr>
          <p:cNvPr id="59" name="Flowchart: Multidocument 45"/>
          <p:cNvSpPr/>
          <p:nvPr/>
        </p:nvSpPr>
        <p:spPr>
          <a:xfrm>
            <a:off x="6986587" y="5655278"/>
            <a:ext cx="1265354" cy="719390"/>
          </a:xfrm>
          <a:prstGeom prst="flowChartMultidocumen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Top-K</a:t>
            </a:r>
          </a:p>
        </p:txBody>
      </p:sp>
      <p:sp>
        <p:nvSpPr>
          <p:cNvPr id="60" name="TextBox 59"/>
          <p:cNvSpPr txBox="1"/>
          <p:nvPr/>
        </p:nvSpPr>
        <p:spPr>
          <a:xfrm>
            <a:off x="3838242" y="6121111"/>
            <a:ext cx="1107611" cy="338554"/>
          </a:xfrm>
          <a:prstGeom prst="rect">
            <a:avLst/>
          </a:prstGeom>
          <a:noFill/>
        </p:spPr>
        <p:txBody>
          <a:bodyPr wrap="none" rtlCol="0">
            <a:spAutoFit/>
          </a:bodyPr>
          <a:lstStyle/>
          <a:p>
            <a:pPr eaLnBrk="1" fontAlgn="auto" hangingPunct="1">
              <a:spcBef>
                <a:spcPts val="0"/>
              </a:spcBef>
              <a:spcAft>
                <a:spcPts val="0"/>
              </a:spcAft>
              <a:defRPr/>
            </a:pPr>
            <a:r>
              <a:rPr lang="en-US" sz="1600" dirty="0">
                <a:solidFill>
                  <a:prstClr val="black"/>
                </a:solidFill>
                <a:latin typeface="Times New Roman" charset="0"/>
                <a:ea typeface="Times New Roman" charset="0"/>
                <a:cs typeface="Times New Roman" charset="0"/>
              </a:rPr>
              <a:t>Hash Table</a:t>
            </a:r>
          </a:p>
        </p:txBody>
      </p:sp>
      <mc:AlternateContent xmlns:mc="http://schemas.openxmlformats.org/markup-compatibility/2006" xmlns:a14="http://schemas.microsoft.com/office/drawing/2010/main">
        <mc:Choice Requires="a14">
          <p:graphicFrame>
            <p:nvGraphicFramePr>
              <p:cNvPr id="61" name="Table 60"/>
              <p:cNvGraphicFramePr>
                <a:graphicFrameLocks noGrp="1"/>
              </p:cNvGraphicFramePr>
              <p:nvPr>
                <p:extLst/>
              </p:nvPr>
            </p:nvGraphicFramePr>
            <p:xfrm>
              <a:off x="3284348" y="4414053"/>
              <a:ext cx="2263327" cy="1222374"/>
            </p:xfrm>
            <a:graphic>
              <a:graphicData uri="http://schemas.openxmlformats.org/drawingml/2006/table">
                <a:tbl>
                  <a:tblPr firstRow="1" bandRow="1"/>
                  <a:tblGrid>
                    <a:gridCol w="784408">
                      <a:extLst>
                        <a:ext uri="{9D8B030D-6E8A-4147-A177-3AD203B41FA5}">
                          <a16:colId xmlns:a16="http://schemas.microsoft.com/office/drawing/2014/main" val="20000"/>
                        </a:ext>
                      </a:extLst>
                    </a:gridCol>
                    <a:gridCol w="1478919">
                      <a:extLst>
                        <a:ext uri="{9D8B030D-6E8A-4147-A177-3AD203B41FA5}">
                          <a16:colId xmlns:a16="http://schemas.microsoft.com/office/drawing/2014/main" val="20001"/>
                        </a:ext>
                      </a:extLst>
                    </a:gridCol>
                  </a:tblGrid>
                  <a:tr h="407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dirty="0"/>
                            <a:t>110101</a:t>
                          </a:r>
                          <a:endParaRPr lang="en-SG" sz="14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SG" sz="14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7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dirty="0"/>
                            <a:t>110111</a:t>
                          </a:r>
                          <a:endParaRPr lang="en-SG" sz="14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SG" sz="14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7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dirty="0"/>
                            <a:t>111101</a:t>
                          </a:r>
                          <a:endParaRPr lang="en-SG" sz="14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SG" sz="14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1" name="Table 60"/>
              <p:cNvGraphicFramePr>
                <a:graphicFrameLocks noGrp="1"/>
              </p:cNvGraphicFramePr>
              <p:nvPr>
                <p:extLst>
                  <p:ext uri="{D42A27DB-BD31-4B8C-83A1-F6EECF244321}">
                    <p14:modId xmlns:p14="http://schemas.microsoft.com/office/powerpoint/2010/main" val="55877321"/>
                  </p:ext>
                </p:extLst>
              </p:nvPr>
            </p:nvGraphicFramePr>
            <p:xfrm>
              <a:off x="3284348" y="4414053"/>
              <a:ext cx="2263327" cy="1222374"/>
            </p:xfrm>
            <a:graphic>
              <a:graphicData uri="http://schemas.openxmlformats.org/drawingml/2006/table">
                <a:tbl>
                  <a:tblPr firstRow="1" bandRow="1"/>
                  <a:tblGrid>
                    <a:gridCol w="784408"/>
                    <a:gridCol w="1478919"/>
                  </a:tblGrid>
                  <a:tr h="407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dirty="0" smtClean="0"/>
                            <a:t>110101</a:t>
                          </a:r>
                          <a:endParaRPr lang="en-SG" sz="14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53279" t="-1493" r="-820" b="-202985"/>
                          </a:stretch>
                        </a:blipFill>
                      </a:tcPr>
                    </a:tc>
                  </a:tr>
                  <a:tr h="407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dirty="0" smtClean="0"/>
                            <a:t>110111</a:t>
                          </a:r>
                          <a:endParaRPr lang="en-SG" sz="14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53279" t="-101493" r="-820" b="-102985"/>
                          </a:stretch>
                        </a:blipFill>
                      </a:tcPr>
                    </a:tc>
                  </a:tr>
                  <a:tr h="40745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dirty="0" smtClean="0"/>
                            <a:t>111101</a:t>
                          </a:r>
                          <a:endParaRPr lang="en-SG" sz="14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53279" t="-201493" r="-820" b="-2985"/>
                          </a:stretch>
                        </a:blipFill>
                      </a:tcPr>
                    </a:tc>
                  </a:tr>
                </a:tbl>
              </a:graphicData>
            </a:graphic>
          </p:graphicFrame>
        </mc:Fallback>
      </mc:AlternateContent>
      <p:sp>
        <p:nvSpPr>
          <p:cNvPr id="62" name="TextBox 61"/>
          <p:cNvSpPr txBox="1"/>
          <p:nvPr/>
        </p:nvSpPr>
        <p:spPr>
          <a:xfrm rot="5400000">
            <a:off x="4272591" y="5717390"/>
            <a:ext cx="343364" cy="369332"/>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Calibri" panose="020F0502020204030204"/>
              </a:rPr>
              <a:t>…</a:t>
            </a:r>
            <a:endParaRPr lang="en-SG" dirty="0">
              <a:solidFill>
                <a:prstClr val="black"/>
              </a:solidFill>
              <a:latin typeface="Calibri" panose="020F0502020204030204"/>
            </a:endParaRPr>
          </a:p>
        </p:txBody>
      </p:sp>
      <p:grpSp>
        <p:nvGrpSpPr>
          <p:cNvPr id="63" name="Group 62"/>
          <p:cNvGrpSpPr/>
          <p:nvPr/>
        </p:nvGrpSpPr>
        <p:grpSpPr>
          <a:xfrm>
            <a:off x="6359559" y="3944737"/>
            <a:ext cx="1634078" cy="1192899"/>
            <a:chOff x="7785441" y="3794710"/>
            <a:chExt cx="1634078" cy="1192899"/>
          </a:xfrm>
        </p:grpSpPr>
        <p:sp>
          <p:nvSpPr>
            <p:cNvPr id="64" name="Flowchart: Multidocument 45"/>
            <p:cNvSpPr/>
            <p:nvPr/>
          </p:nvSpPr>
          <p:spPr>
            <a:xfrm>
              <a:off x="8069269" y="3794710"/>
              <a:ext cx="1350250" cy="938632"/>
            </a:xfrm>
            <a:prstGeom prst="flowChartMultidocumen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5" name="Flowchart: Multidocument 45"/>
                <p:cNvSpPr/>
                <p:nvPr/>
              </p:nvSpPr>
              <p:spPr>
                <a:xfrm>
                  <a:off x="7785441" y="4048977"/>
                  <a:ext cx="1350250" cy="938632"/>
                </a:xfrm>
                <a:prstGeom prst="flowChartMultidocumen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𝑪</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𝒖</m:t>
                            </m:r>
                          </m:sub>
                        </m:sSub>
                      </m:oMath>
                    </m:oMathPara>
                  </a14:m>
                  <a:endPar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Flowchart: Multidocument 45"/>
                <p:cNvSpPr>
                  <a:spLocks noRot="1" noChangeAspect="1" noMove="1" noResize="1" noEditPoints="1" noAdjustHandles="1" noChangeArrowheads="1" noChangeShapeType="1" noTextEdit="1"/>
                </p:cNvSpPr>
                <p:nvPr/>
              </p:nvSpPr>
              <p:spPr>
                <a:xfrm>
                  <a:off x="7785441" y="4048977"/>
                  <a:ext cx="1350250" cy="938632"/>
                </a:xfrm>
                <a:prstGeom prst="flowChartMultidocument">
                  <a:avLst/>
                </a:prstGeom>
                <a:blipFill rotWithShape="0">
                  <a:blip r:embed="rId6"/>
                  <a:stretch>
                    <a:fillRect/>
                  </a:stretch>
                </a:blipFill>
              </p:spPr>
              <p:txBody>
                <a:bodyPr/>
                <a:lstStyle/>
                <a:p>
                  <a:r>
                    <a:rPr lang="en-SG">
                      <a:noFill/>
                    </a:rPr>
                    <a:t> </a:t>
                  </a:r>
                </a:p>
              </p:txBody>
            </p:sp>
          </mc:Fallback>
        </mc:AlternateContent>
      </p:grpSp>
      <mc:AlternateContent xmlns:mc="http://schemas.openxmlformats.org/markup-compatibility/2006" xmlns:a14="http://schemas.microsoft.com/office/drawing/2010/main">
        <mc:Choice Requires="a14">
          <p:sp>
            <p:nvSpPr>
              <p:cNvPr id="66" name="TextBox 65"/>
              <p:cNvSpPr txBox="1"/>
              <p:nvPr/>
            </p:nvSpPr>
            <p:spPr>
              <a:xfrm>
                <a:off x="8426226" y="4315465"/>
                <a:ext cx="489173" cy="369332"/>
              </a:xfrm>
              <a:prstGeom prst="rect">
                <a:avLst/>
              </a:prstGeom>
              <a:noFill/>
            </p:spPr>
            <p:txBody>
              <a:bodyPr wrap="none" rtlCol="0">
                <a:spAutoFit/>
              </a:bodyPr>
              <a:lstStyle/>
              <a:p>
                <a:pP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b="1" i="1" dirty="0" smtClean="0">
                              <a:solidFill>
                                <a:prstClr val="black"/>
                              </a:solidFill>
                              <a:latin typeface="Cambria Math" panose="02040503050406030204" pitchFamily="18" charset="0"/>
                            </a:rPr>
                          </m:ctrlPr>
                        </m:sSubPr>
                        <m:e>
                          <m:r>
                            <a:rPr lang="en-US" b="1" i="1" dirty="0" smtClean="0">
                              <a:solidFill>
                                <a:prstClr val="black"/>
                              </a:solidFill>
                              <a:latin typeface="Cambria Math" panose="02040503050406030204" pitchFamily="18" charset="0"/>
                            </a:rPr>
                            <m:t>𝒙</m:t>
                          </m:r>
                        </m:e>
                        <m:sub>
                          <m:r>
                            <a:rPr lang="en-US" b="1" i="1" dirty="0" smtClean="0">
                              <a:solidFill>
                                <a:prstClr val="black"/>
                              </a:solidFill>
                              <a:latin typeface="Cambria Math" panose="02040503050406030204" pitchFamily="18" charset="0"/>
                            </a:rPr>
                            <m:t>𝒖</m:t>
                          </m:r>
                        </m:sub>
                      </m:sSub>
                    </m:oMath>
                  </m:oMathPara>
                </a14:m>
                <a:endParaRPr lang="en-US" b="1" dirty="0">
                  <a:solidFill>
                    <a:prstClr val="black"/>
                  </a:solidFill>
                  <a:latin typeface="Calibri" panose="020F0502020204030204"/>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8426226" y="4315465"/>
                <a:ext cx="489173" cy="369332"/>
              </a:xfrm>
              <a:prstGeom prst="rect">
                <a:avLst/>
              </a:prstGeom>
              <a:blipFill rotWithShape="0">
                <a:blip r:embed="rId7"/>
                <a:stretch>
                  <a:fillRect/>
                </a:stretch>
              </a:blipFill>
            </p:spPr>
            <p:txBody>
              <a:bodyPr/>
              <a:lstStyle/>
              <a:p>
                <a:r>
                  <a:rPr lang="en-SG">
                    <a:noFill/>
                  </a:rPr>
                  <a:t> </a:t>
                </a:r>
              </a:p>
            </p:txBody>
          </p:sp>
        </mc:Fallback>
      </mc:AlternateContent>
      <p:cxnSp>
        <p:nvCxnSpPr>
          <p:cNvPr id="67" name="Straight Arrow Connector 66"/>
          <p:cNvCxnSpPr>
            <a:endCxn id="66" idx="1"/>
          </p:cNvCxnSpPr>
          <p:nvPr/>
        </p:nvCxnSpPr>
        <p:spPr>
          <a:xfrm flipV="1">
            <a:off x="7619264" y="4500131"/>
            <a:ext cx="806962" cy="7712"/>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68" name="Straight Arrow Connector 67"/>
          <p:cNvCxnSpPr>
            <a:endCxn id="65" idx="1"/>
          </p:cNvCxnSpPr>
          <p:nvPr/>
        </p:nvCxnSpPr>
        <p:spPr>
          <a:xfrm flipV="1">
            <a:off x="5547675" y="4668320"/>
            <a:ext cx="811884" cy="401588"/>
          </a:xfrm>
          <a:prstGeom prst="straightConnector1">
            <a:avLst/>
          </a:prstGeom>
          <a:noFill/>
          <a:ln w="6350" cap="flat" cmpd="sng" algn="ctr">
            <a:solidFill>
              <a:sysClr val="windowText" lastClr="000000"/>
            </a:solidFill>
            <a:prstDash val="solid"/>
            <a:miter lim="800000"/>
            <a:tailEnd type="triangle"/>
          </a:ln>
          <a:effectLst/>
        </p:spPr>
      </p:cxnSp>
      <p:sp>
        <p:nvSpPr>
          <p:cNvPr id="69" name="Left Brace 68"/>
          <p:cNvSpPr/>
          <p:nvPr/>
        </p:nvSpPr>
        <p:spPr>
          <a:xfrm rot="16200000">
            <a:off x="7422539" y="3945902"/>
            <a:ext cx="354709" cy="2631012"/>
          </a:xfrm>
          <a:prstGeom prst="lef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TextBox 24"/>
          <p:cNvSpPr txBox="1"/>
          <p:nvPr/>
        </p:nvSpPr>
        <p:spPr>
          <a:xfrm>
            <a:off x="6725192" y="3558237"/>
            <a:ext cx="1332416" cy="338554"/>
          </a:xfrm>
          <a:prstGeom prst="rect">
            <a:avLst/>
          </a:prstGeom>
          <a:noFill/>
        </p:spPr>
        <p:txBody>
          <a:bodyPr wrap="none" rtlCol="0">
            <a:spAutoFit/>
          </a:bodyPr>
          <a:lstStyle/>
          <a:p>
            <a:pPr eaLnBrk="1" fontAlgn="auto" hangingPunct="1">
              <a:spcBef>
                <a:spcPts val="0"/>
              </a:spcBef>
              <a:spcAft>
                <a:spcPts val="0"/>
              </a:spcAft>
              <a:defRPr/>
            </a:pPr>
            <a:r>
              <a:rPr lang="en-US" sz="1600" dirty="0">
                <a:solidFill>
                  <a:prstClr val="black"/>
                </a:solidFill>
                <a:latin typeface="Times New Roman" charset="0"/>
                <a:ea typeface="Times New Roman" charset="0"/>
                <a:cs typeface="Times New Roman" charset="0"/>
              </a:rPr>
              <a:t>Candidate Set</a:t>
            </a:r>
          </a:p>
        </p:txBody>
      </p:sp>
    </p:spTree>
    <p:extLst>
      <p:ext uri="{BB962C8B-B14F-4D97-AF65-F5344CB8AC3E}">
        <p14:creationId xmlns:p14="http://schemas.microsoft.com/office/powerpoint/2010/main" val="198052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Outline</a:t>
            </a:r>
            <a:endParaRPr lang="en-SG"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66800"/>
            <a:ext cx="8229600" cy="4819781"/>
          </a:xfrm>
        </p:spPr>
        <p:txBody>
          <a:bodyPr/>
          <a:lstStyle/>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MF Recommendation Retrieval as Similarity Search Problem</a:t>
            </a:r>
            <a:endParaRPr lang="en-US" sz="2400" dirty="0">
              <a:latin typeface="Times New Roman" panose="02020603050405020304" pitchFamily="18" charset="0"/>
              <a:cs typeface="Times New Roman" panose="02020603050405020304" pitchFamily="18" charset="0"/>
            </a:endParaRPr>
          </a:p>
          <a:p>
            <a:pPr marL="85725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Two phases of a MF Recommender System</a:t>
            </a:r>
          </a:p>
          <a:p>
            <a:pPr marL="85725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Linear Scanning is not Scalable for Real-time Applications</a:t>
            </a:r>
          </a:p>
          <a:p>
            <a:pPr marL="1257300" lvl="2" indent="-457200">
              <a:buFont typeface="Arial" panose="020B0604020202020204" pitchFamily="34" charset="0"/>
              <a:buChar char="•"/>
            </a:pPr>
            <a:r>
              <a:rPr lang="en-US" sz="2000" dirty="0">
                <a:solidFill>
                  <a:srgbClr val="0070C0"/>
                </a:solidFill>
                <a:latin typeface="Times New Roman" panose="02020603050405020304" pitchFamily="18" charset="0"/>
                <a:cs typeface="Times New Roman" panose="02020603050405020304" pitchFamily="18" charset="0"/>
              </a:rPr>
              <a:t>Hands-on Session</a:t>
            </a:r>
          </a:p>
          <a:p>
            <a:pPr marL="857250" lvl="1" indent="-4572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Approaches for Scalable Recommendation Retrieval</a:t>
            </a:r>
            <a:endParaRPr lang="en-US" sz="2400" dirty="0">
              <a:latin typeface="Times New Roman" panose="02020603050405020304" pitchFamily="18" charset="0"/>
              <a:cs typeface="Times New Roman" panose="02020603050405020304" pitchFamily="18" charset="0"/>
            </a:endParaRPr>
          </a:p>
          <a:p>
            <a:pPr marL="85725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Approximate Maximum Inner Product Search</a:t>
            </a:r>
          </a:p>
          <a:p>
            <a:pPr marL="1257300" lvl="2" indent="-457200">
              <a:buFont typeface="Arial" panose="020B0604020202020204" pitchFamily="34" charset="0"/>
              <a:buChar char="•"/>
            </a:pPr>
            <a:r>
              <a:rPr lang="en-US" sz="2000" dirty="0">
                <a:solidFill>
                  <a:srgbClr val="0070C0"/>
                </a:solidFill>
                <a:latin typeface="Times New Roman" panose="02020603050405020304" pitchFamily="18" charset="0"/>
                <a:cs typeface="Times New Roman" panose="02020603050405020304" pitchFamily="18" charset="0"/>
              </a:rPr>
              <a:t>Hands-on Session</a:t>
            </a:r>
          </a:p>
          <a:p>
            <a:pPr marL="85725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Indexable Representations</a:t>
            </a:r>
          </a:p>
          <a:p>
            <a:pPr marL="1257300" lvl="2" indent="-457200">
              <a:buFont typeface="Arial" panose="020B0604020202020204" pitchFamily="34" charset="0"/>
              <a:buChar char="•"/>
            </a:pPr>
            <a:r>
              <a:rPr lang="en-US" sz="2000" dirty="0">
                <a:solidFill>
                  <a:srgbClr val="0070C0"/>
                </a:solidFill>
                <a:latin typeface="Times New Roman" panose="02020603050405020304" pitchFamily="18" charset="0"/>
                <a:cs typeface="Times New Roman" panose="02020603050405020304" pitchFamily="18" charset="0"/>
              </a:rPr>
              <a:t>Hands-on Session</a:t>
            </a:r>
          </a:p>
          <a:p>
            <a:pPr marL="857250" lvl="1" indent="-457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Discrete Representations</a:t>
            </a:r>
          </a:p>
        </p:txBody>
      </p:sp>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a:t>
            </a:fld>
            <a:endParaRPr lang="en-US" altLang="en-US"/>
          </a:p>
        </p:txBody>
      </p:sp>
    </p:spTree>
    <p:extLst>
      <p:ext uri="{BB962C8B-B14F-4D97-AF65-F5344CB8AC3E}">
        <p14:creationId xmlns:p14="http://schemas.microsoft.com/office/powerpoint/2010/main" val="1424037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LSH Family</a:t>
            </a:r>
            <a:endParaRPr lang="en-SG"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30</a:t>
            </a:fld>
            <a:endParaRPr lang="en-US" altLang="en-US"/>
          </a:p>
        </p:txBody>
      </p:sp>
      <p:pic>
        <p:nvPicPr>
          <p:cNvPr id="7" name="Picture 6">
            <a:extLst>
              <a:ext uri="{FF2B5EF4-FFF2-40B4-BE49-F238E27FC236}">
                <a16:creationId xmlns:a16="http://schemas.microsoft.com/office/drawing/2014/main" id="{0BD9A276-A952-314E-93A3-FACA9BF6B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9144000" cy="1604091"/>
          </a:xfrm>
          <a:prstGeom prst="rect">
            <a:avLst/>
          </a:prstGeom>
        </p:spPr>
      </p:pic>
      <p:sp>
        <p:nvSpPr>
          <p:cNvPr id="9" name="TextBox 8">
            <a:extLst>
              <a:ext uri="{FF2B5EF4-FFF2-40B4-BE49-F238E27FC236}">
                <a16:creationId xmlns:a16="http://schemas.microsoft.com/office/drawing/2014/main" id="{51D85F8A-DB2A-2240-8B01-EF9B41118116}"/>
              </a:ext>
            </a:extLst>
          </p:cNvPr>
          <p:cNvSpPr txBox="1"/>
          <p:nvPr/>
        </p:nvSpPr>
        <p:spPr>
          <a:xfrm>
            <a:off x="1041400" y="990600"/>
            <a:ext cx="8001000" cy="584775"/>
          </a:xfrm>
          <a:prstGeom prst="rect">
            <a:avLst/>
          </a:prstGeom>
          <a:noFill/>
        </p:spPr>
        <p:txBody>
          <a:bodyPr wrap="square" rtlCol="0">
            <a:spAutoFit/>
          </a:bodyPr>
          <a:lstStyle/>
          <a:p>
            <a:pPr algn="r"/>
            <a:r>
              <a:rPr lang="en-SG" sz="1600" b="1" dirty="0"/>
              <a:t>Shrivastava and Li, "Asymmetric LSH (ALSH) for Sublinear Time Maximum Inner Product Search (MIPS)", NIPS 2014.</a:t>
            </a:r>
            <a:endParaRPr lang="en-US" sz="1600" b="1" dirty="0"/>
          </a:p>
        </p:txBody>
      </p:sp>
      <p:sp>
        <p:nvSpPr>
          <p:cNvPr id="3" name="TextBox 2">
            <a:extLst>
              <a:ext uri="{FF2B5EF4-FFF2-40B4-BE49-F238E27FC236}">
                <a16:creationId xmlns:a16="http://schemas.microsoft.com/office/drawing/2014/main" id="{D41C0242-2331-5445-B9EB-BA8F1A284AE7}"/>
              </a:ext>
            </a:extLst>
          </p:cNvPr>
          <p:cNvSpPr txBox="1"/>
          <p:nvPr/>
        </p:nvSpPr>
        <p:spPr>
          <a:xfrm>
            <a:off x="224399" y="4648200"/>
            <a:ext cx="8695201"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If x and y are similar, the probability of having the same hash bit is high</a:t>
            </a:r>
          </a:p>
          <a:p>
            <a:pPr marL="285750" indent="-285750">
              <a:buFont typeface="Arial" panose="020B0604020202020204" pitchFamily="34" charset="0"/>
              <a:buChar char="•"/>
            </a:pPr>
            <a:r>
              <a:rPr lang="en-US" sz="2000" dirty="0"/>
              <a:t>If x and y are different, the probability of having the same hash bit is high</a:t>
            </a:r>
          </a:p>
        </p:txBody>
      </p:sp>
    </p:spTree>
    <p:extLst>
      <p:ext uri="{BB962C8B-B14F-4D97-AF65-F5344CB8AC3E}">
        <p14:creationId xmlns:p14="http://schemas.microsoft.com/office/powerpoint/2010/main" val="2333186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31</a:t>
            </a:fld>
            <a:endParaRPr lang="en-US" altLang="en-US"/>
          </a:p>
        </p:txBody>
      </p:sp>
      <p:sp>
        <p:nvSpPr>
          <p:cNvPr id="6" name="Title 1"/>
          <p:cNvSpPr>
            <a:spLocks noGrp="1"/>
          </p:cNvSpPr>
          <p:nvPr>
            <p:ph type="title"/>
          </p:nvPr>
        </p:nvSpPr>
        <p:spPr>
          <a:xfrm>
            <a:off x="76200" y="314980"/>
            <a:ext cx="7315200" cy="523220"/>
          </a:xfrm>
        </p:spPr>
        <p:txBody>
          <a:bodyPr/>
          <a:lstStyle/>
          <a:p>
            <a:r>
              <a:rPr lang="en-US" sz="2800" dirty="0">
                <a:latin typeface="Times New Roman" panose="02020603050405020304" pitchFamily="18" charset="0"/>
                <a:cs typeface="Times New Roman" panose="02020603050405020304" pitchFamily="18" charset="0"/>
              </a:rPr>
              <a:t>LSH for L</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Distance</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374365" y="1752600"/>
                <a:ext cx="8305800" cy="1602939"/>
              </a:xfrm>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14:m>
                  <m:oMathPara xmlns:m="http://schemas.openxmlformats.org/officeDocument/2006/math">
                    <m:oMathParaPr>
                      <m:jc m:val="centerGroup"/>
                    </m:oMathParaPr>
                    <m:oMath xmlns:m="http://schemas.openxmlformats.org/officeDocument/2006/math">
                      <m:sSubSup>
                        <m:sSubSupPr>
                          <m:ctrlPr>
                            <a:rPr lang="en-US" sz="2400" b="0" i="1" smtClean="0">
                              <a:solidFill>
                                <a:srgbClr val="002060"/>
                              </a:solidFill>
                              <a:latin typeface="Cambria Math" panose="02040503050406030204" pitchFamily="18" charset="0"/>
                              <a:cs typeface="Times New Roman" panose="02020603050405020304" pitchFamily="18" charset="0"/>
                            </a:rPr>
                          </m:ctrlPr>
                        </m:sSubSupPr>
                        <m:e>
                          <m:r>
                            <a:rPr lang="en-US" sz="2400" b="0" i="1" smtClean="0">
                              <a:solidFill>
                                <a:srgbClr val="002060"/>
                              </a:solidFill>
                              <a:latin typeface="Cambria Math" panose="02040503050406030204" pitchFamily="18" charset="0"/>
                              <a:cs typeface="Times New Roman" panose="02020603050405020304" pitchFamily="18" charset="0"/>
                            </a:rPr>
                            <m:t>h</m:t>
                          </m:r>
                        </m:e>
                        <m:sub>
                          <m:r>
                            <a:rPr lang="en-US" sz="2400" b="0" i="1" smtClean="0">
                              <a:solidFill>
                                <a:srgbClr val="002060"/>
                              </a:solidFill>
                              <a:latin typeface="Cambria Math" panose="02040503050406030204" pitchFamily="18" charset="0"/>
                              <a:cs typeface="Times New Roman" panose="02020603050405020304" pitchFamily="18" charset="0"/>
                            </a:rPr>
                            <m:t>𝑎</m:t>
                          </m:r>
                          <m:r>
                            <a:rPr lang="en-US" sz="2400" b="0" i="1" smtClean="0">
                              <a:solidFill>
                                <a:srgbClr val="002060"/>
                              </a:solidFill>
                              <a:latin typeface="Cambria Math" panose="02040503050406030204" pitchFamily="18" charset="0"/>
                              <a:cs typeface="Times New Roman" panose="02020603050405020304" pitchFamily="18" charset="0"/>
                            </a:rPr>
                            <m:t>,</m:t>
                          </m:r>
                          <m:r>
                            <a:rPr lang="en-US" sz="2400" b="0" i="1" smtClean="0">
                              <a:solidFill>
                                <a:srgbClr val="002060"/>
                              </a:solidFill>
                              <a:latin typeface="Cambria Math" panose="02040503050406030204" pitchFamily="18" charset="0"/>
                              <a:cs typeface="Times New Roman" panose="02020603050405020304" pitchFamily="18" charset="0"/>
                            </a:rPr>
                            <m:t>𝑏</m:t>
                          </m:r>
                        </m:sub>
                        <m:sup>
                          <m:sSub>
                            <m:sSubPr>
                              <m:ctrlPr>
                                <a:rPr lang="en-US" sz="2400" b="0" i="1" smtClean="0">
                                  <a:solidFill>
                                    <a:srgbClr val="002060"/>
                                  </a:solidFill>
                                  <a:latin typeface="Cambria Math" panose="02040503050406030204" pitchFamily="18" charset="0"/>
                                  <a:cs typeface="Times New Roman" panose="02020603050405020304" pitchFamily="18" charset="0"/>
                                </a:rPr>
                              </m:ctrlPr>
                            </m:sSubPr>
                            <m:e>
                              <m:r>
                                <a:rPr lang="en-US" sz="2400" b="0" i="1" smtClean="0">
                                  <a:solidFill>
                                    <a:srgbClr val="002060"/>
                                  </a:solidFill>
                                  <a:latin typeface="Cambria Math" panose="02040503050406030204" pitchFamily="18" charset="0"/>
                                  <a:cs typeface="Times New Roman" panose="02020603050405020304" pitchFamily="18" charset="0"/>
                                </a:rPr>
                                <m:t>𝐿</m:t>
                              </m:r>
                            </m:e>
                            <m:sub>
                              <m:r>
                                <a:rPr lang="en-US" sz="2400" b="0" i="1" smtClean="0">
                                  <a:solidFill>
                                    <a:srgbClr val="002060"/>
                                  </a:solidFill>
                                  <a:latin typeface="Cambria Math" panose="02040503050406030204" pitchFamily="18" charset="0"/>
                                  <a:cs typeface="Times New Roman" panose="02020603050405020304" pitchFamily="18" charset="0"/>
                                </a:rPr>
                                <m:t>2</m:t>
                              </m:r>
                            </m:sub>
                          </m:sSub>
                        </m:sup>
                      </m:sSubSup>
                      <m:d>
                        <m:dPr>
                          <m:ctrlPr>
                            <a:rPr lang="en-US" sz="2400" b="0" i="1" smtClean="0">
                              <a:solidFill>
                                <a:srgbClr val="002060"/>
                              </a:solidFill>
                              <a:latin typeface="Cambria Math" panose="02040503050406030204" pitchFamily="18" charset="0"/>
                              <a:cs typeface="Times New Roman" panose="02020603050405020304" pitchFamily="18" charset="0"/>
                            </a:rPr>
                          </m:ctrlPr>
                        </m:dPr>
                        <m:e>
                          <m:r>
                            <a:rPr lang="en-US" sz="2400" b="0" i="1" smtClean="0">
                              <a:solidFill>
                                <a:srgbClr val="002060"/>
                              </a:solidFill>
                              <a:latin typeface="Cambria Math" panose="02040503050406030204" pitchFamily="18" charset="0"/>
                              <a:cs typeface="Times New Roman" panose="02020603050405020304" pitchFamily="18" charset="0"/>
                            </a:rPr>
                            <m:t>𝑥</m:t>
                          </m:r>
                        </m:e>
                      </m:d>
                      <m:r>
                        <a:rPr lang="en-US" sz="2400" b="0" i="1" smtClean="0">
                          <a:solidFill>
                            <a:srgbClr val="002060"/>
                          </a:solidFill>
                          <a:latin typeface="Cambria Math" panose="02040503050406030204" pitchFamily="18" charset="0"/>
                          <a:cs typeface="Times New Roman" panose="02020603050405020304" pitchFamily="18" charset="0"/>
                        </a:rPr>
                        <m:t>= </m:t>
                      </m:r>
                      <m:d>
                        <m:dPr>
                          <m:begChr m:val="⌊"/>
                          <m:endChr m:val="⌋"/>
                          <m:ctrlPr>
                            <a:rPr lang="en-US" sz="2400" b="0" i="1" smtClean="0">
                              <a:solidFill>
                                <a:srgbClr val="002060"/>
                              </a:solidFill>
                              <a:latin typeface="Cambria Math" panose="02040503050406030204" pitchFamily="18" charset="0"/>
                              <a:cs typeface="Times New Roman" panose="02020603050405020304" pitchFamily="18" charset="0"/>
                            </a:rPr>
                          </m:ctrlPr>
                        </m:dPr>
                        <m:e>
                          <m:f>
                            <m:fPr>
                              <m:ctrlPr>
                                <a:rPr lang="en-US" sz="2400" b="0" i="1" smtClean="0">
                                  <a:solidFill>
                                    <a:srgbClr val="002060"/>
                                  </a:solidFill>
                                  <a:latin typeface="Cambria Math" panose="02040503050406030204" pitchFamily="18" charset="0"/>
                                  <a:cs typeface="Times New Roman" panose="02020603050405020304" pitchFamily="18" charset="0"/>
                                </a:rPr>
                              </m:ctrlPr>
                            </m:fPr>
                            <m:num>
                              <m:sSup>
                                <m:sSupPr>
                                  <m:ctrlPr>
                                    <a:rPr lang="en-US" sz="2400" b="0" i="1" smtClean="0">
                                      <a:solidFill>
                                        <a:srgbClr val="002060"/>
                                      </a:solidFill>
                                      <a:latin typeface="Cambria Math" panose="02040503050406030204" pitchFamily="18" charset="0"/>
                                      <a:cs typeface="Times New Roman" panose="02020603050405020304" pitchFamily="18" charset="0"/>
                                    </a:rPr>
                                  </m:ctrlPr>
                                </m:sSupPr>
                                <m:e>
                                  <m:r>
                                    <a:rPr lang="en-US" sz="2400" b="0" i="1" smtClean="0">
                                      <a:solidFill>
                                        <a:srgbClr val="002060"/>
                                      </a:solidFill>
                                      <a:latin typeface="Cambria Math" panose="02040503050406030204" pitchFamily="18" charset="0"/>
                                      <a:cs typeface="Times New Roman" panose="02020603050405020304" pitchFamily="18" charset="0"/>
                                    </a:rPr>
                                    <m:t>𝑎</m:t>
                                  </m:r>
                                </m:e>
                                <m:sup>
                                  <m:r>
                                    <a:rPr lang="en-US" sz="2400" b="0" i="1" smtClean="0">
                                      <a:solidFill>
                                        <a:srgbClr val="002060"/>
                                      </a:solidFill>
                                      <a:latin typeface="Cambria Math" panose="02040503050406030204" pitchFamily="18" charset="0"/>
                                      <a:cs typeface="Times New Roman" panose="02020603050405020304" pitchFamily="18" charset="0"/>
                                    </a:rPr>
                                    <m:t>𝑇</m:t>
                                  </m:r>
                                </m:sup>
                              </m:sSup>
                              <m:r>
                                <a:rPr lang="en-US" sz="2400" b="0" i="1" smtClean="0">
                                  <a:solidFill>
                                    <a:srgbClr val="002060"/>
                                  </a:solidFill>
                                  <a:latin typeface="Cambria Math" panose="02040503050406030204" pitchFamily="18" charset="0"/>
                                  <a:cs typeface="Times New Roman" panose="02020603050405020304" pitchFamily="18" charset="0"/>
                                </a:rPr>
                                <m:t>𝑥</m:t>
                              </m:r>
                              <m:r>
                                <a:rPr lang="en-US" sz="2400" b="0" i="1" smtClean="0">
                                  <a:solidFill>
                                    <a:srgbClr val="002060"/>
                                  </a:solidFill>
                                  <a:latin typeface="Cambria Math" panose="02040503050406030204" pitchFamily="18" charset="0"/>
                                  <a:cs typeface="Times New Roman" panose="02020603050405020304" pitchFamily="18" charset="0"/>
                                </a:rPr>
                                <m:t>+</m:t>
                              </m:r>
                              <m:r>
                                <a:rPr lang="en-US" sz="2400" b="0" i="1" smtClean="0">
                                  <a:solidFill>
                                    <a:srgbClr val="002060"/>
                                  </a:solidFill>
                                  <a:latin typeface="Cambria Math" panose="02040503050406030204" pitchFamily="18" charset="0"/>
                                  <a:cs typeface="Times New Roman" panose="02020603050405020304" pitchFamily="18" charset="0"/>
                                </a:rPr>
                                <m:t>𝑏</m:t>
                              </m:r>
                            </m:num>
                            <m:den>
                              <m:r>
                                <a:rPr lang="en-US" sz="2400" b="0" i="1" smtClean="0">
                                  <a:solidFill>
                                    <a:srgbClr val="002060"/>
                                  </a:solidFill>
                                  <a:latin typeface="Cambria Math" panose="02040503050406030204" pitchFamily="18" charset="0"/>
                                  <a:cs typeface="Times New Roman" panose="02020603050405020304" pitchFamily="18" charset="0"/>
                                </a:rPr>
                                <m:t>𝑟</m:t>
                              </m:r>
                            </m:den>
                          </m:f>
                        </m:e>
                      </m:d>
                      <m:r>
                        <a:rPr lang="en-US" sz="2400" b="0" i="1" smtClean="0">
                          <a:solidFill>
                            <a:srgbClr val="002060"/>
                          </a:solidFill>
                          <a:latin typeface="Cambria Math" panose="02040503050406030204" pitchFamily="18" charset="0"/>
                          <a:cs typeface="Times New Roman" panose="02020603050405020304" pitchFamily="18" charset="0"/>
                        </a:rPr>
                        <m:t>, </m:t>
                      </m:r>
                    </m:oMath>
                  </m:oMathPara>
                </a14:m>
                <a:endParaRPr lang="en-US" sz="2400" b="0" dirty="0">
                  <a:solidFill>
                    <a:srgbClr val="002060"/>
                  </a:solidFill>
                  <a:latin typeface="Times New Roman" panose="02020603050405020304" pitchFamily="18" charset="0"/>
                  <a:cs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sz="2400" b="0" dirty="0">
                  <a:solidFill>
                    <a:srgbClr val="002060"/>
                  </a:solidFill>
                  <a:latin typeface="Times New Roman" panose="02020603050405020304" pitchFamily="18" charset="0"/>
                  <a:cs typeface="Times New Roman" panose="02020603050405020304" pitchFamily="18" charset="0"/>
                </a:endParaRPr>
              </a:p>
              <a:p>
                <a:pPr marL="457200" marR="0" lvl="0" indent="-457200" defTabSz="914400" eaLnBrk="1" fontAlgn="auto" latinLnBrk="0" hangingPunct="1">
                  <a:lnSpc>
                    <a:spcPct val="100000"/>
                  </a:lnSpc>
                  <a:spcBef>
                    <a:spcPts val="0"/>
                  </a:spcBef>
                  <a:spcAft>
                    <a:spcPts val="0"/>
                  </a:spcAft>
                  <a:buClrTx/>
                  <a:buSzTx/>
                  <a:buFont typeface="+mj-lt"/>
                  <a:buNone/>
                  <a:tabLst/>
                  <a:defRPr/>
                </a:pPr>
                <a14:m>
                  <m:oMathPara xmlns:m="http://schemas.openxmlformats.org/officeDocument/2006/math">
                    <m:oMathParaPr>
                      <m:jc m:val="centerGroup"/>
                    </m:oMathParaPr>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𝑎</m:t>
                          </m:r>
                          <m:r>
                            <a:rPr lang="en-US" i="1">
                              <a:solidFill>
                                <a:srgbClr val="002060"/>
                              </a:solidFill>
                              <a:latin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cs typeface="Times New Roman" panose="02020603050405020304" pitchFamily="18" charset="0"/>
                                </a:rPr>
                              </m:ctrlPr>
                            </m:sSubPr>
                            <m:e>
                              <m:d>
                                <m:dPr>
                                  <m:begChr m:val="{"/>
                                  <m:endChr m:val="}"/>
                                  <m:ctrlPr>
                                    <a:rPr lang="en-US" i="1">
                                      <a:solidFill>
                                        <a:srgbClr val="002060"/>
                                      </a:solidFill>
                                      <a:latin typeface="Cambria Math" panose="02040503050406030204" pitchFamily="18" charset="0"/>
                                      <a:cs typeface="Times New Roman" panose="02020603050405020304" pitchFamily="18" charset="0"/>
                                    </a:rPr>
                                  </m:ctrlPr>
                                </m:dPr>
                                <m:e>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𝑎</m:t>
                                      </m:r>
                                    </m:e>
                                    <m:sub>
                                      <m:r>
                                        <a:rPr lang="en-US" i="1">
                                          <a:solidFill>
                                            <a:srgbClr val="002060"/>
                                          </a:solidFill>
                                          <a:latin typeface="Cambria Math" panose="02040503050406030204" pitchFamily="18" charset="0"/>
                                          <a:cs typeface="Times New Roman" panose="02020603050405020304" pitchFamily="18" charset="0"/>
                                        </a:rPr>
                                        <m:t>𝑖</m:t>
                                      </m:r>
                                    </m:sub>
                                  </m:sSub>
                                </m:e>
                              </m:d>
                            </m:e>
                            <m:sub>
                              <m:r>
                                <a:rPr lang="en-US" i="1">
                                  <a:solidFill>
                                    <a:srgbClr val="002060"/>
                                  </a:solidFill>
                                  <a:latin typeface="Cambria Math" panose="02040503050406030204" pitchFamily="18" charset="0"/>
                                  <a:cs typeface="Times New Roman" panose="02020603050405020304" pitchFamily="18" charset="0"/>
                                </a:rPr>
                                <m:t>𝑑</m:t>
                              </m:r>
                            </m:sub>
                          </m:sSub>
                          <m:r>
                            <a:rPr lang="en-US" i="1">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𝑎</m:t>
                          </m:r>
                        </m:e>
                        <m:sub>
                          <m:r>
                            <a:rPr lang="en-US" i="1">
                              <a:solidFill>
                                <a:srgbClr val="002060"/>
                              </a:solidFill>
                              <a:latin typeface="Cambria Math" panose="02040503050406030204" pitchFamily="18" charset="0"/>
                              <a:cs typeface="Times New Roman" panose="02020603050405020304" pitchFamily="18" charset="0"/>
                            </a:rPr>
                            <m:t>𝑖</m:t>
                          </m:r>
                        </m:sub>
                      </m:sSub>
                      <m:r>
                        <a:rPr lang="en-US" i="1">
                          <a:solidFill>
                            <a:srgbClr val="002060"/>
                          </a:solidFill>
                          <a:latin typeface="Cambria Math" panose="02040503050406030204" pitchFamily="18" charset="0"/>
                          <a:cs typeface="Times New Roman" panose="02020603050405020304" pitchFamily="18" charset="0"/>
                        </a:rPr>
                        <m:t> ~ </m:t>
                      </m:r>
                      <m:r>
                        <a:rPr lang="en-US" i="1">
                          <a:solidFill>
                            <a:srgbClr val="002060"/>
                          </a:solidFill>
                          <a:latin typeface="Cambria Math" panose="02040503050406030204" pitchFamily="18" charset="0"/>
                          <a:cs typeface="Times New Roman" panose="02020603050405020304" pitchFamily="18" charset="0"/>
                        </a:rPr>
                        <m:t>𝑁</m:t>
                      </m:r>
                      <m:d>
                        <m:dPr>
                          <m:ctrlPr>
                            <a:rPr lang="en-US" i="1">
                              <a:solidFill>
                                <a:srgbClr val="002060"/>
                              </a:solidFill>
                              <a:latin typeface="Cambria Math" panose="02040503050406030204" pitchFamily="18" charset="0"/>
                              <a:cs typeface="Times New Roman" panose="02020603050405020304" pitchFamily="18" charset="0"/>
                            </a:rPr>
                          </m:ctrlPr>
                        </m:dPr>
                        <m:e>
                          <m:r>
                            <a:rPr lang="en-US" i="1">
                              <a:solidFill>
                                <a:srgbClr val="002060"/>
                              </a:solidFill>
                              <a:latin typeface="Cambria Math" panose="02040503050406030204" pitchFamily="18" charset="0"/>
                              <a:cs typeface="Times New Roman" panose="02020603050405020304" pitchFamily="18" charset="0"/>
                            </a:rPr>
                            <m:t>0, 1</m:t>
                          </m:r>
                        </m:e>
                      </m:d>
                      <m:r>
                        <a:rPr lang="en-US" i="1">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𝑏</m:t>
                      </m:r>
                      <m:r>
                        <a:rPr lang="en-US" i="1">
                          <a:solidFill>
                            <a:srgbClr val="002060"/>
                          </a:solidFill>
                          <a:latin typeface="Cambria Math" panose="02040503050406030204" pitchFamily="18" charset="0"/>
                          <a:cs typeface="Times New Roman" panose="02020603050405020304" pitchFamily="18" charset="0"/>
                        </a:rPr>
                        <m:t> ~ </m:t>
                      </m:r>
                      <m:r>
                        <a:rPr lang="en-US" i="1">
                          <a:solidFill>
                            <a:srgbClr val="002060"/>
                          </a:solidFill>
                          <a:latin typeface="Cambria Math" panose="02040503050406030204" pitchFamily="18" charset="0"/>
                          <a:cs typeface="Times New Roman" panose="02020603050405020304" pitchFamily="18" charset="0"/>
                        </a:rPr>
                        <m:t>𝑈</m:t>
                      </m:r>
                      <m:r>
                        <a:rPr lang="en-US" i="1">
                          <a:solidFill>
                            <a:srgbClr val="002060"/>
                          </a:solidFill>
                          <a:latin typeface="Cambria Math" panose="02040503050406030204" pitchFamily="18" charset="0"/>
                          <a:cs typeface="Times New Roman" panose="02020603050405020304" pitchFamily="18" charset="0"/>
                        </a:rPr>
                        <m:t>(0, </m:t>
                      </m:r>
                      <m:r>
                        <a:rPr lang="en-US" b="0" i="1" smtClean="0">
                          <a:solidFill>
                            <a:srgbClr val="002060"/>
                          </a:solidFill>
                          <a:latin typeface="Cambria Math" panose="02040503050406030204" pitchFamily="18" charset="0"/>
                          <a:cs typeface="Times New Roman" panose="02020603050405020304" pitchFamily="18" charset="0"/>
                        </a:rPr>
                        <m:t>𝑟</m:t>
                      </m:r>
                      <m:r>
                        <a:rPr lang="en-US" i="1">
                          <a:solidFill>
                            <a:srgbClr val="002060"/>
                          </a:solidFill>
                          <a:latin typeface="Cambria Math" panose="02040503050406030204" pitchFamily="18" charset="0"/>
                          <a:cs typeface="Times New Roman" panose="02020603050405020304" pitchFamily="18" charset="0"/>
                        </a:rPr>
                        <m:t>)</m:t>
                      </m:r>
                    </m:oMath>
                  </m:oMathPara>
                </a14:m>
                <a:endParaRPr lang="en-US"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374365" y="1752600"/>
                <a:ext cx="8305800" cy="1602939"/>
              </a:xfrm>
              <a:blipFill>
                <a:blip r:embed="rId2"/>
                <a:stretch>
                  <a:fillRect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2889" y="1153180"/>
                <a:ext cx="6827446" cy="461665"/>
              </a:xfrm>
              <a:prstGeom prst="rect">
                <a:avLst/>
              </a:prstGeom>
            </p:spPr>
            <p:txBody>
              <a:bodyPr wrap="none">
                <a:spAutoFit/>
              </a:bodyPr>
              <a:lstStyle/>
              <a:p>
                <a:pPr marL="514350" indent="-514350">
                  <a:buFont typeface="Wingdings" panose="05000000000000000000" pitchFamily="2" charset="2"/>
                  <a:buChar char="q"/>
                </a:pPr>
                <a:r>
                  <a:rPr lang="en-US" sz="2400" dirty="0">
                    <a:latin typeface="Times" panose="02020603050405020304" pitchFamily="18" charset="0"/>
                    <a:cs typeface="Times" panose="02020603050405020304" pitchFamily="18" charset="0"/>
                  </a:rPr>
                  <a:t>LSH for </a:t>
                </a:r>
                <a14:m>
                  <m:oMath xmlns:m="http://schemas.openxmlformats.org/officeDocument/2006/math">
                    <m:sSub>
                      <m:sSubPr>
                        <m:ctrlPr>
                          <a:rPr lang="en-US" sz="2400" b="0" i="1" smtClean="0">
                            <a:latin typeface="Cambria Math" panose="02040503050406030204" pitchFamily="18" charset="0"/>
                            <a:cs typeface="Times" panose="02020603050405020304" pitchFamily="18" charset="0"/>
                          </a:rPr>
                        </m:ctrlPr>
                      </m:sSubPr>
                      <m:e>
                        <m:r>
                          <a:rPr lang="en-US" sz="2400" b="0" i="1" smtClean="0">
                            <a:latin typeface="Cambria Math" panose="02040503050406030204" pitchFamily="18" charset="0"/>
                            <a:cs typeface="Times" panose="02020603050405020304" pitchFamily="18" charset="0"/>
                          </a:rPr>
                          <m:t>𝑙</m:t>
                        </m:r>
                      </m:e>
                      <m:sub>
                        <m:r>
                          <a:rPr lang="en-US" sz="2400" b="0" i="1" smtClean="0">
                            <a:latin typeface="Cambria Math" panose="02040503050406030204" pitchFamily="18" charset="0"/>
                            <a:cs typeface="Times" panose="02020603050405020304" pitchFamily="18" charset="0"/>
                          </a:rPr>
                          <m:t>2</m:t>
                        </m:r>
                      </m:sub>
                    </m:sSub>
                  </m:oMath>
                </a14:m>
                <a:r>
                  <a:rPr lang="en-US" sz="2400" dirty="0">
                    <a:latin typeface="Times" panose="02020603050405020304" pitchFamily="18" charset="0"/>
                    <a:ea typeface="Times" charset="0"/>
                    <a:cs typeface="Times" panose="02020603050405020304" pitchFamily="18" charset="0"/>
                  </a:rPr>
                  <a:t> distance (given a fixed real number r):</a:t>
                </a:r>
              </a:p>
            </p:txBody>
          </p:sp>
        </mc:Choice>
        <mc:Fallback xmlns="">
          <p:sp>
            <p:nvSpPr>
              <p:cNvPr id="8" name="Rectangle 7"/>
              <p:cNvSpPr>
                <a:spLocks noRot="1" noChangeAspect="1" noMove="1" noResize="1" noEditPoints="1" noAdjustHandles="1" noChangeArrowheads="1" noChangeShapeType="1" noTextEdit="1"/>
              </p:cNvSpPr>
              <p:nvPr/>
            </p:nvSpPr>
            <p:spPr>
              <a:xfrm>
                <a:off x="132889" y="1153180"/>
                <a:ext cx="6827446" cy="461665"/>
              </a:xfrm>
              <a:prstGeom prst="rect">
                <a:avLst/>
              </a:prstGeom>
              <a:blipFill>
                <a:blip r:embed="rId3"/>
                <a:stretch>
                  <a:fillRect l="-1113" t="-10811" r="-371" b="-29730"/>
                </a:stretch>
              </a:blipFill>
            </p:spPr>
            <p:txBody>
              <a:bodyPr/>
              <a:lstStyle/>
              <a:p>
                <a:r>
                  <a:rPr lang="en-US">
                    <a:noFill/>
                  </a:rPr>
                  <a:t> </a:t>
                </a:r>
              </a:p>
            </p:txBody>
          </p:sp>
        </mc:Fallback>
      </mc:AlternateContent>
      <p:sp>
        <p:nvSpPr>
          <p:cNvPr id="9" name="Rectangle 8"/>
          <p:cNvSpPr/>
          <p:nvPr/>
        </p:nvSpPr>
        <p:spPr>
          <a:xfrm>
            <a:off x="132889" y="3532281"/>
            <a:ext cx="3256020" cy="461665"/>
          </a:xfrm>
          <a:prstGeom prst="rect">
            <a:avLst/>
          </a:prstGeom>
        </p:spPr>
        <p:txBody>
          <a:bodyPr wrap="none">
            <a:spAutoFit/>
          </a:bodyPr>
          <a:lstStyle/>
          <a:p>
            <a:pPr marL="514350" indent="-5143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Collision probability</a:t>
            </a:r>
            <a:endParaRPr lang="en-US" sz="2400" dirty="0">
              <a:latin typeface="Times" charset="0"/>
              <a:ea typeface="Times" charset="0"/>
              <a:cs typeface="Times" charset="0"/>
            </a:endParaRPr>
          </a:p>
        </p:txBody>
      </p:sp>
      <mc:AlternateContent xmlns:mc="http://schemas.openxmlformats.org/markup-compatibility/2006" xmlns:a14="http://schemas.microsoft.com/office/drawing/2010/main">
        <mc:Choice Requires="a14">
          <p:sp>
            <p:nvSpPr>
              <p:cNvPr id="11" name="Content Placeholder 2"/>
              <p:cNvSpPr txBox="1">
                <a:spLocks/>
              </p:cNvSpPr>
              <p:nvPr/>
            </p:nvSpPr>
            <p:spPr bwMode="auto">
              <a:xfrm>
                <a:off x="416859" y="4193262"/>
                <a:ext cx="8305800" cy="17929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18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4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indent="-457200" eaLnBrk="1" fontAlgn="auto" hangingPunct="1">
                  <a:spcBef>
                    <a:spcPts val="0"/>
                  </a:spcBef>
                  <a:spcAft>
                    <a:spcPts val="0"/>
                  </a:spcAft>
                  <a:buFont typeface="+mj-lt"/>
                  <a:buNone/>
                  <a:defRPr/>
                </a:pPr>
                <a14:m>
                  <m:oMathPara xmlns:m="http://schemas.openxmlformats.org/officeDocument/2006/math">
                    <m:oMathParaPr>
                      <m:jc m:val="centerGroup"/>
                    </m:oMathParaPr>
                    <m:oMath xmlns:m="http://schemas.openxmlformats.org/officeDocument/2006/math">
                      <m:r>
                        <a:rPr lang="en-US" b="0" i="1" kern="0" smtClean="0">
                          <a:solidFill>
                            <a:srgbClr val="002060"/>
                          </a:solidFill>
                          <a:latin typeface="Cambria Math" panose="02040503050406030204" pitchFamily="18" charset="0"/>
                          <a:cs typeface="Times New Roman" panose="02020603050405020304" pitchFamily="18" charset="0"/>
                        </a:rPr>
                        <m:t>𝑃</m:t>
                      </m:r>
                      <m:d>
                        <m:dPr>
                          <m:ctrlPr>
                            <a:rPr lang="en-US" b="0" i="1" kern="0" smtClean="0">
                              <a:solidFill>
                                <a:srgbClr val="002060"/>
                              </a:solidFill>
                              <a:latin typeface="Cambria Math" panose="02040503050406030204" pitchFamily="18" charset="0"/>
                              <a:cs typeface="Times New Roman" panose="02020603050405020304" pitchFamily="18" charset="0"/>
                            </a:rPr>
                          </m:ctrlPr>
                        </m:dPr>
                        <m:e>
                          <m:sSubSup>
                            <m:sSubSupPr>
                              <m:ctrlPr>
                                <a:rPr lang="en-US" i="1" kern="0" smtClean="0">
                                  <a:solidFill>
                                    <a:srgbClr val="002060"/>
                                  </a:solidFill>
                                  <a:latin typeface="Cambria Math" panose="02040503050406030204" pitchFamily="18" charset="0"/>
                                  <a:cs typeface="Times New Roman" panose="02020603050405020304" pitchFamily="18" charset="0"/>
                                </a:rPr>
                              </m:ctrlPr>
                            </m:sSubSupPr>
                            <m:e>
                              <m:r>
                                <a:rPr lang="en-US" i="1" kern="0" smtClean="0">
                                  <a:solidFill>
                                    <a:srgbClr val="002060"/>
                                  </a:solidFill>
                                  <a:latin typeface="Cambria Math" panose="02040503050406030204" pitchFamily="18" charset="0"/>
                                  <a:cs typeface="Times New Roman" panose="02020603050405020304" pitchFamily="18" charset="0"/>
                                </a:rPr>
                                <m:t>h</m:t>
                              </m:r>
                            </m:e>
                            <m:sub>
                              <m:r>
                                <a:rPr lang="en-US" i="1" kern="0" smtClean="0">
                                  <a:solidFill>
                                    <a:srgbClr val="002060"/>
                                  </a:solidFill>
                                  <a:latin typeface="Cambria Math" panose="02040503050406030204" pitchFamily="18" charset="0"/>
                                  <a:cs typeface="Times New Roman" panose="02020603050405020304" pitchFamily="18" charset="0"/>
                                </a:rPr>
                                <m:t>𝑎</m:t>
                              </m:r>
                              <m:r>
                                <a:rPr lang="en-US" i="1" kern="0" smtClean="0">
                                  <a:solidFill>
                                    <a:srgbClr val="002060"/>
                                  </a:solidFill>
                                  <a:latin typeface="Cambria Math" panose="02040503050406030204" pitchFamily="18" charset="0"/>
                                  <a:cs typeface="Times New Roman" panose="02020603050405020304" pitchFamily="18" charset="0"/>
                                </a:rPr>
                                <m:t>,</m:t>
                              </m:r>
                              <m:r>
                                <a:rPr lang="en-US" i="1" kern="0" smtClean="0">
                                  <a:solidFill>
                                    <a:srgbClr val="002060"/>
                                  </a:solidFill>
                                  <a:latin typeface="Cambria Math" panose="02040503050406030204" pitchFamily="18" charset="0"/>
                                  <a:cs typeface="Times New Roman" panose="02020603050405020304" pitchFamily="18" charset="0"/>
                                </a:rPr>
                                <m:t>𝑏</m:t>
                              </m:r>
                            </m:sub>
                            <m:sup>
                              <m:sSub>
                                <m:sSubPr>
                                  <m:ctrlPr>
                                    <a:rPr lang="en-US" i="1" kern="0" smtClean="0">
                                      <a:solidFill>
                                        <a:srgbClr val="002060"/>
                                      </a:solidFill>
                                      <a:latin typeface="Cambria Math" panose="02040503050406030204" pitchFamily="18" charset="0"/>
                                      <a:cs typeface="Times New Roman" panose="02020603050405020304" pitchFamily="18" charset="0"/>
                                    </a:rPr>
                                  </m:ctrlPr>
                                </m:sSubPr>
                                <m:e>
                                  <m:r>
                                    <a:rPr lang="en-US" i="1" kern="0" smtClean="0">
                                      <a:solidFill>
                                        <a:srgbClr val="002060"/>
                                      </a:solidFill>
                                      <a:latin typeface="Cambria Math" panose="02040503050406030204" pitchFamily="18" charset="0"/>
                                      <a:cs typeface="Times New Roman" panose="02020603050405020304" pitchFamily="18" charset="0"/>
                                    </a:rPr>
                                    <m:t>𝐿</m:t>
                                  </m:r>
                                </m:e>
                                <m:sub>
                                  <m:r>
                                    <a:rPr lang="en-US" i="1" kern="0" smtClean="0">
                                      <a:solidFill>
                                        <a:srgbClr val="002060"/>
                                      </a:solidFill>
                                      <a:latin typeface="Cambria Math" panose="02040503050406030204" pitchFamily="18" charset="0"/>
                                      <a:cs typeface="Times New Roman" panose="02020603050405020304" pitchFamily="18" charset="0"/>
                                    </a:rPr>
                                    <m:t>2</m:t>
                                  </m:r>
                                </m:sub>
                              </m:sSub>
                            </m:sup>
                          </m:sSubSup>
                          <m:d>
                            <m:dPr>
                              <m:ctrlPr>
                                <a:rPr lang="en-US" i="1" kern="0" smtClean="0">
                                  <a:solidFill>
                                    <a:srgbClr val="002060"/>
                                  </a:solidFill>
                                  <a:latin typeface="Cambria Math" panose="02040503050406030204" pitchFamily="18" charset="0"/>
                                  <a:cs typeface="Times New Roman" panose="02020603050405020304" pitchFamily="18" charset="0"/>
                                </a:rPr>
                              </m:ctrlPr>
                            </m:dPr>
                            <m:e>
                              <m:r>
                                <a:rPr lang="en-US" i="1" kern="0" smtClean="0">
                                  <a:solidFill>
                                    <a:srgbClr val="002060"/>
                                  </a:solidFill>
                                  <a:latin typeface="Cambria Math" panose="02040503050406030204" pitchFamily="18" charset="0"/>
                                  <a:cs typeface="Times New Roman" panose="02020603050405020304" pitchFamily="18" charset="0"/>
                                </a:rPr>
                                <m:t>𝑥</m:t>
                              </m:r>
                            </m:e>
                          </m:d>
                          <m:r>
                            <a:rPr lang="en-US" b="0" i="1" kern="0" smtClean="0">
                              <a:solidFill>
                                <a:srgbClr val="002060"/>
                              </a:solidFill>
                              <a:latin typeface="Cambria Math" panose="02040503050406030204" pitchFamily="18" charset="0"/>
                              <a:cs typeface="Times New Roman" panose="02020603050405020304" pitchFamily="18" charset="0"/>
                            </a:rPr>
                            <m:t>=</m:t>
                          </m:r>
                          <m:sSubSup>
                            <m:sSubSupPr>
                              <m:ctrlPr>
                                <a:rPr lang="en-US" i="1" kern="0">
                                  <a:solidFill>
                                    <a:srgbClr val="002060"/>
                                  </a:solidFill>
                                  <a:latin typeface="Cambria Math" panose="02040503050406030204" pitchFamily="18" charset="0"/>
                                  <a:cs typeface="Times New Roman" panose="02020603050405020304" pitchFamily="18" charset="0"/>
                                </a:rPr>
                              </m:ctrlPr>
                            </m:sSubSupPr>
                            <m:e>
                              <m:r>
                                <a:rPr lang="en-US" i="1" kern="0">
                                  <a:solidFill>
                                    <a:srgbClr val="002060"/>
                                  </a:solidFill>
                                  <a:latin typeface="Cambria Math" panose="02040503050406030204" pitchFamily="18" charset="0"/>
                                  <a:cs typeface="Times New Roman" panose="02020603050405020304" pitchFamily="18" charset="0"/>
                                </a:rPr>
                                <m:t>h</m:t>
                              </m:r>
                            </m:e>
                            <m:sub>
                              <m:r>
                                <a:rPr lang="en-US" i="1" kern="0">
                                  <a:solidFill>
                                    <a:srgbClr val="002060"/>
                                  </a:solidFill>
                                  <a:latin typeface="Cambria Math" panose="02040503050406030204" pitchFamily="18" charset="0"/>
                                  <a:cs typeface="Times New Roman" panose="02020603050405020304" pitchFamily="18" charset="0"/>
                                </a:rPr>
                                <m:t>𝑎</m:t>
                              </m:r>
                              <m:r>
                                <a:rPr lang="en-US" i="1" kern="0">
                                  <a:solidFill>
                                    <a:srgbClr val="002060"/>
                                  </a:solidFill>
                                  <a:latin typeface="Cambria Math" panose="02040503050406030204" pitchFamily="18" charset="0"/>
                                  <a:cs typeface="Times New Roman" panose="02020603050405020304" pitchFamily="18" charset="0"/>
                                </a:rPr>
                                <m:t>,</m:t>
                              </m:r>
                              <m:r>
                                <a:rPr lang="en-US" i="1" kern="0">
                                  <a:solidFill>
                                    <a:srgbClr val="002060"/>
                                  </a:solidFill>
                                  <a:latin typeface="Cambria Math" panose="02040503050406030204" pitchFamily="18" charset="0"/>
                                  <a:cs typeface="Times New Roman" panose="02020603050405020304" pitchFamily="18" charset="0"/>
                                </a:rPr>
                                <m:t>𝑏</m:t>
                              </m:r>
                            </m:sub>
                            <m:sup>
                              <m:sSub>
                                <m:sSubPr>
                                  <m:ctrlPr>
                                    <a:rPr lang="en-US" i="1" kern="0">
                                      <a:solidFill>
                                        <a:srgbClr val="002060"/>
                                      </a:solidFill>
                                      <a:latin typeface="Cambria Math" panose="02040503050406030204" pitchFamily="18" charset="0"/>
                                      <a:cs typeface="Times New Roman" panose="02020603050405020304" pitchFamily="18" charset="0"/>
                                    </a:rPr>
                                  </m:ctrlPr>
                                </m:sSubPr>
                                <m:e>
                                  <m:r>
                                    <a:rPr lang="en-US" i="1" kern="0">
                                      <a:solidFill>
                                        <a:srgbClr val="002060"/>
                                      </a:solidFill>
                                      <a:latin typeface="Cambria Math" panose="02040503050406030204" pitchFamily="18" charset="0"/>
                                      <a:cs typeface="Times New Roman" panose="02020603050405020304" pitchFamily="18" charset="0"/>
                                    </a:rPr>
                                    <m:t>𝐿</m:t>
                                  </m:r>
                                </m:e>
                                <m:sub>
                                  <m:r>
                                    <a:rPr lang="en-US" i="1" kern="0">
                                      <a:solidFill>
                                        <a:srgbClr val="002060"/>
                                      </a:solidFill>
                                      <a:latin typeface="Cambria Math" panose="02040503050406030204" pitchFamily="18" charset="0"/>
                                      <a:cs typeface="Times New Roman" panose="02020603050405020304" pitchFamily="18" charset="0"/>
                                    </a:rPr>
                                    <m:t>2</m:t>
                                  </m:r>
                                </m:sub>
                              </m:sSub>
                            </m:sup>
                          </m:sSubSup>
                          <m:d>
                            <m:dPr>
                              <m:ctrlPr>
                                <a:rPr lang="en-US" i="1" kern="0">
                                  <a:solidFill>
                                    <a:srgbClr val="002060"/>
                                  </a:solidFill>
                                  <a:latin typeface="Cambria Math" panose="02040503050406030204" pitchFamily="18" charset="0"/>
                                  <a:cs typeface="Times New Roman" panose="02020603050405020304" pitchFamily="18" charset="0"/>
                                </a:rPr>
                              </m:ctrlPr>
                            </m:dPr>
                            <m:e>
                              <m:r>
                                <a:rPr lang="en-US" b="0" i="1" kern="0" smtClean="0">
                                  <a:solidFill>
                                    <a:srgbClr val="002060"/>
                                  </a:solidFill>
                                  <a:latin typeface="Cambria Math" panose="02040503050406030204" pitchFamily="18" charset="0"/>
                                  <a:cs typeface="Times New Roman" panose="02020603050405020304" pitchFamily="18" charset="0"/>
                                </a:rPr>
                                <m:t>𝑦</m:t>
                              </m:r>
                            </m:e>
                          </m:d>
                        </m:e>
                      </m:d>
                      <m:r>
                        <a:rPr lang="en-US" i="1" kern="0" smtClean="0">
                          <a:solidFill>
                            <a:srgbClr val="002060"/>
                          </a:solidFill>
                          <a:latin typeface="Cambria Math" panose="02040503050406030204" pitchFamily="18" charset="0"/>
                          <a:cs typeface="Times New Roman" panose="02020603050405020304" pitchFamily="18" charset="0"/>
                        </a:rPr>
                        <m:t>=</m:t>
                      </m:r>
                      <m:r>
                        <a:rPr lang="en-US" b="0" i="1" kern="0" smtClean="0">
                          <a:solidFill>
                            <a:srgbClr val="002060"/>
                          </a:solidFill>
                          <a:latin typeface="Cambria Math" panose="02040503050406030204" pitchFamily="18" charset="0"/>
                          <a:cs typeface="Times New Roman" panose="02020603050405020304" pitchFamily="18" charset="0"/>
                        </a:rPr>
                        <m:t>1 −2</m:t>
                      </m:r>
                      <m:r>
                        <m:rPr>
                          <m:sty m:val="p"/>
                        </m:rPr>
                        <a:rPr lang="en-US" b="0" i="0" kern="0" smtClean="0">
                          <a:solidFill>
                            <a:srgbClr val="002060"/>
                          </a:solidFill>
                          <a:latin typeface="Cambria Math" panose="02040503050406030204" pitchFamily="18" charset="0"/>
                          <a:cs typeface="Times New Roman" panose="02020603050405020304" pitchFamily="18" charset="0"/>
                        </a:rPr>
                        <m:t>Φ</m:t>
                      </m:r>
                      <m:d>
                        <m:dPr>
                          <m:ctrlPr>
                            <a:rPr lang="en-US" b="0" i="1" kern="0" smtClean="0">
                              <a:solidFill>
                                <a:srgbClr val="002060"/>
                              </a:solidFill>
                              <a:latin typeface="Cambria Math" panose="02040503050406030204" pitchFamily="18" charset="0"/>
                              <a:cs typeface="Times New Roman" panose="02020603050405020304" pitchFamily="18" charset="0"/>
                            </a:rPr>
                          </m:ctrlPr>
                        </m:dPr>
                        <m:e>
                          <m:r>
                            <a:rPr lang="en-US" b="0" i="1" kern="0" smtClean="0">
                              <a:solidFill>
                                <a:srgbClr val="002060"/>
                              </a:solidFill>
                              <a:latin typeface="Cambria Math" panose="02040503050406030204" pitchFamily="18" charset="0"/>
                              <a:cs typeface="Times New Roman" panose="02020603050405020304" pitchFamily="18" charset="0"/>
                            </a:rPr>
                            <m:t>−</m:t>
                          </m:r>
                          <m:f>
                            <m:fPr>
                              <m:ctrlPr>
                                <a:rPr lang="en-US" b="0" i="1" kern="0" smtClean="0">
                                  <a:solidFill>
                                    <a:srgbClr val="002060"/>
                                  </a:solidFill>
                                  <a:latin typeface="Cambria Math" panose="02040503050406030204" pitchFamily="18" charset="0"/>
                                  <a:cs typeface="Times New Roman" panose="02020603050405020304" pitchFamily="18" charset="0"/>
                                </a:rPr>
                              </m:ctrlPr>
                            </m:fPr>
                            <m:num>
                              <m:r>
                                <a:rPr lang="en-US" b="0" i="1" kern="0" smtClean="0">
                                  <a:solidFill>
                                    <a:srgbClr val="002060"/>
                                  </a:solidFill>
                                  <a:latin typeface="Cambria Math" panose="02040503050406030204" pitchFamily="18" charset="0"/>
                                  <a:cs typeface="Times New Roman" panose="02020603050405020304" pitchFamily="18" charset="0"/>
                                </a:rPr>
                                <m:t>𝑟</m:t>
                              </m:r>
                            </m:num>
                            <m:den>
                              <m:r>
                                <a:rPr lang="en-US" b="0" i="1" kern="0" smtClean="0">
                                  <a:solidFill>
                                    <a:srgbClr val="002060"/>
                                  </a:solidFill>
                                  <a:latin typeface="Cambria Math" panose="02040503050406030204" pitchFamily="18" charset="0"/>
                                  <a:cs typeface="Times New Roman" panose="02020603050405020304" pitchFamily="18" charset="0"/>
                                </a:rPr>
                                <m:t>𝑑</m:t>
                              </m:r>
                            </m:den>
                          </m:f>
                        </m:e>
                      </m:d>
                      <m:r>
                        <a:rPr lang="en-US" b="0" i="1" kern="0" smtClean="0">
                          <a:solidFill>
                            <a:srgbClr val="002060"/>
                          </a:solidFill>
                          <a:latin typeface="Cambria Math" panose="02040503050406030204" pitchFamily="18" charset="0"/>
                          <a:cs typeface="Times New Roman" panose="02020603050405020304" pitchFamily="18" charset="0"/>
                        </a:rPr>
                        <m:t>−</m:t>
                      </m:r>
                      <m:f>
                        <m:fPr>
                          <m:ctrlPr>
                            <a:rPr lang="en-US" b="0" i="1" kern="0" smtClean="0">
                              <a:solidFill>
                                <a:srgbClr val="002060"/>
                              </a:solidFill>
                              <a:latin typeface="Cambria Math" panose="02040503050406030204" pitchFamily="18" charset="0"/>
                              <a:cs typeface="Times New Roman" panose="02020603050405020304" pitchFamily="18" charset="0"/>
                            </a:rPr>
                          </m:ctrlPr>
                        </m:fPr>
                        <m:num>
                          <m:r>
                            <a:rPr lang="en-US" b="0" i="1" kern="0" smtClean="0">
                              <a:solidFill>
                                <a:srgbClr val="002060"/>
                              </a:solidFill>
                              <a:latin typeface="Cambria Math" panose="02040503050406030204" pitchFamily="18" charset="0"/>
                              <a:cs typeface="Times New Roman" panose="02020603050405020304" pitchFamily="18" charset="0"/>
                            </a:rPr>
                            <m:t>2</m:t>
                          </m:r>
                        </m:num>
                        <m:den>
                          <m:rad>
                            <m:radPr>
                              <m:degHide m:val="on"/>
                              <m:ctrlPr>
                                <a:rPr lang="en-US" b="0" i="1" kern="0" smtClean="0">
                                  <a:solidFill>
                                    <a:srgbClr val="002060"/>
                                  </a:solidFill>
                                  <a:latin typeface="Cambria Math" panose="02040503050406030204" pitchFamily="18" charset="0"/>
                                  <a:cs typeface="Times New Roman" panose="02020603050405020304" pitchFamily="18" charset="0"/>
                                </a:rPr>
                              </m:ctrlPr>
                            </m:radPr>
                            <m:deg/>
                            <m:e>
                              <m:r>
                                <a:rPr lang="en-US" b="0" i="1" kern="0" smtClean="0">
                                  <a:solidFill>
                                    <a:srgbClr val="002060"/>
                                  </a:solidFill>
                                  <a:latin typeface="Cambria Math" panose="02040503050406030204" pitchFamily="18" charset="0"/>
                                  <a:cs typeface="Times New Roman" panose="02020603050405020304" pitchFamily="18" charset="0"/>
                                </a:rPr>
                                <m:t>2</m:t>
                              </m:r>
                              <m:r>
                                <a:rPr lang="en-US" b="0" i="1" kern="0" smtClean="0">
                                  <a:solidFill>
                                    <a:srgbClr val="002060"/>
                                  </a:solidFill>
                                  <a:latin typeface="Cambria Math" panose="02040503050406030204" pitchFamily="18" charset="0"/>
                                  <a:cs typeface="Times New Roman" panose="02020603050405020304" pitchFamily="18" charset="0"/>
                                </a:rPr>
                                <m:t>𝜋</m:t>
                              </m:r>
                            </m:e>
                          </m:rad>
                          <m:r>
                            <a:rPr lang="en-US" b="0" i="1" kern="0" smtClean="0">
                              <a:solidFill>
                                <a:srgbClr val="002060"/>
                              </a:solidFill>
                              <a:latin typeface="Cambria Math" panose="02040503050406030204" pitchFamily="18" charset="0"/>
                              <a:cs typeface="Times New Roman" panose="02020603050405020304" pitchFamily="18" charset="0"/>
                            </a:rPr>
                            <m:t> </m:t>
                          </m:r>
                          <m:d>
                            <m:dPr>
                              <m:ctrlPr>
                                <a:rPr lang="en-US" b="0" i="1" kern="0" smtClean="0">
                                  <a:solidFill>
                                    <a:srgbClr val="002060"/>
                                  </a:solidFill>
                                  <a:latin typeface="Cambria Math" panose="02040503050406030204" pitchFamily="18" charset="0"/>
                                  <a:cs typeface="Times New Roman" panose="02020603050405020304" pitchFamily="18" charset="0"/>
                                </a:rPr>
                              </m:ctrlPr>
                            </m:dPr>
                            <m:e>
                              <m:f>
                                <m:fPr>
                                  <m:ctrlPr>
                                    <a:rPr lang="en-US" b="0" i="1" kern="0" smtClean="0">
                                      <a:solidFill>
                                        <a:srgbClr val="002060"/>
                                      </a:solidFill>
                                      <a:latin typeface="Cambria Math" panose="02040503050406030204" pitchFamily="18" charset="0"/>
                                      <a:cs typeface="Times New Roman" panose="02020603050405020304" pitchFamily="18" charset="0"/>
                                    </a:rPr>
                                  </m:ctrlPr>
                                </m:fPr>
                                <m:num>
                                  <m:r>
                                    <a:rPr lang="en-US" b="0" i="1" kern="0" smtClean="0">
                                      <a:solidFill>
                                        <a:srgbClr val="002060"/>
                                      </a:solidFill>
                                      <a:latin typeface="Cambria Math" panose="02040503050406030204" pitchFamily="18" charset="0"/>
                                      <a:cs typeface="Times New Roman" panose="02020603050405020304" pitchFamily="18" charset="0"/>
                                    </a:rPr>
                                    <m:t>𝑟</m:t>
                                  </m:r>
                                </m:num>
                                <m:den>
                                  <m:r>
                                    <a:rPr lang="en-US" b="0" i="1" kern="0" smtClean="0">
                                      <a:solidFill>
                                        <a:srgbClr val="002060"/>
                                      </a:solidFill>
                                      <a:latin typeface="Cambria Math" panose="02040503050406030204" pitchFamily="18" charset="0"/>
                                      <a:cs typeface="Times New Roman" panose="02020603050405020304" pitchFamily="18" charset="0"/>
                                    </a:rPr>
                                    <m:t>𝑑</m:t>
                                  </m:r>
                                </m:den>
                              </m:f>
                            </m:e>
                          </m:d>
                        </m:den>
                      </m:f>
                      <m:d>
                        <m:dPr>
                          <m:ctrlPr>
                            <a:rPr lang="en-US" b="0" i="1" kern="0" smtClean="0">
                              <a:solidFill>
                                <a:srgbClr val="002060"/>
                              </a:solidFill>
                              <a:latin typeface="Cambria Math" panose="02040503050406030204" pitchFamily="18" charset="0"/>
                              <a:cs typeface="Times New Roman" panose="02020603050405020304" pitchFamily="18" charset="0"/>
                            </a:rPr>
                          </m:ctrlPr>
                        </m:dPr>
                        <m:e>
                          <m:r>
                            <a:rPr lang="en-US" b="0" i="1" kern="0" smtClean="0">
                              <a:solidFill>
                                <a:srgbClr val="002060"/>
                              </a:solidFill>
                              <a:latin typeface="Cambria Math" panose="02040503050406030204" pitchFamily="18" charset="0"/>
                              <a:cs typeface="Times New Roman" panose="02020603050405020304" pitchFamily="18" charset="0"/>
                            </a:rPr>
                            <m:t>1 −</m:t>
                          </m:r>
                          <m:sSup>
                            <m:sSupPr>
                              <m:ctrlPr>
                                <a:rPr lang="en-US" b="0" i="1" kern="0" smtClean="0">
                                  <a:solidFill>
                                    <a:srgbClr val="002060"/>
                                  </a:solidFill>
                                  <a:latin typeface="Cambria Math" panose="02040503050406030204" pitchFamily="18" charset="0"/>
                                  <a:cs typeface="Times New Roman" panose="02020603050405020304" pitchFamily="18" charset="0"/>
                                </a:rPr>
                              </m:ctrlPr>
                            </m:sSupPr>
                            <m:e>
                              <m:r>
                                <a:rPr lang="en-US" b="0" i="1" kern="0" smtClean="0">
                                  <a:solidFill>
                                    <a:srgbClr val="002060"/>
                                  </a:solidFill>
                                  <a:latin typeface="Cambria Math" panose="02040503050406030204" pitchFamily="18" charset="0"/>
                                  <a:cs typeface="Times New Roman" panose="02020603050405020304" pitchFamily="18" charset="0"/>
                                </a:rPr>
                                <m:t>𝑒</m:t>
                              </m:r>
                            </m:e>
                            <m:sup>
                              <m:r>
                                <a:rPr lang="en-US" b="0" i="1" kern="0" smtClean="0">
                                  <a:solidFill>
                                    <a:srgbClr val="002060"/>
                                  </a:solidFill>
                                  <a:latin typeface="Cambria Math" panose="02040503050406030204" pitchFamily="18" charset="0"/>
                                  <a:cs typeface="Times New Roman" panose="02020603050405020304" pitchFamily="18" charset="0"/>
                                </a:rPr>
                                <m:t>−</m:t>
                              </m:r>
                              <m:f>
                                <m:fPr>
                                  <m:ctrlPr>
                                    <a:rPr lang="en-US" b="0" i="1" kern="0" smtClean="0">
                                      <a:solidFill>
                                        <a:srgbClr val="002060"/>
                                      </a:solidFill>
                                      <a:latin typeface="Cambria Math" panose="02040503050406030204" pitchFamily="18" charset="0"/>
                                      <a:cs typeface="Times New Roman" panose="02020603050405020304" pitchFamily="18" charset="0"/>
                                    </a:rPr>
                                  </m:ctrlPr>
                                </m:fPr>
                                <m:num>
                                  <m:sSup>
                                    <m:sSupPr>
                                      <m:ctrlPr>
                                        <a:rPr lang="en-US" b="0" i="1" kern="0" smtClean="0">
                                          <a:solidFill>
                                            <a:srgbClr val="002060"/>
                                          </a:solidFill>
                                          <a:latin typeface="Cambria Math" panose="02040503050406030204" pitchFamily="18" charset="0"/>
                                          <a:cs typeface="Times New Roman" panose="02020603050405020304" pitchFamily="18" charset="0"/>
                                        </a:rPr>
                                      </m:ctrlPr>
                                    </m:sSupPr>
                                    <m:e>
                                      <m:d>
                                        <m:dPr>
                                          <m:ctrlPr>
                                            <a:rPr lang="en-US" b="0" i="1" kern="0" smtClean="0">
                                              <a:solidFill>
                                                <a:srgbClr val="002060"/>
                                              </a:solidFill>
                                              <a:latin typeface="Cambria Math" panose="02040503050406030204" pitchFamily="18" charset="0"/>
                                              <a:cs typeface="Times New Roman" panose="02020603050405020304" pitchFamily="18" charset="0"/>
                                            </a:rPr>
                                          </m:ctrlPr>
                                        </m:dPr>
                                        <m:e>
                                          <m:f>
                                            <m:fPr>
                                              <m:ctrlPr>
                                                <a:rPr lang="en-US" b="0" i="1" kern="0" smtClean="0">
                                                  <a:solidFill>
                                                    <a:srgbClr val="002060"/>
                                                  </a:solidFill>
                                                  <a:latin typeface="Cambria Math" panose="02040503050406030204" pitchFamily="18" charset="0"/>
                                                  <a:cs typeface="Times New Roman" panose="02020603050405020304" pitchFamily="18" charset="0"/>
                                                </a:rPr>
                                              </m:ctrlPr>
                                            </m:fPr>
                                            <m:num>
                                              <m:r>
                                                <a:rPr lang="en-US" b="0" i="1" kern="0" smtClean="0">
                                                  <a:solidFill>
                                                    <a:srgbClr val="002060"/>
                                                  </a:solidFill>
                                                  <a:latin typeface="Cambria Math" panose="02040503050406030204" pitchFamily="18" charset="0"/>
                                                  <a:cs typeface="Times New Roman" panose="02020603050405020304" pitchFamily="18" charset="0"/>
                                                </a:rPr>
                                                <m:t>𝑟</m:t>
                                              </m:r>
                                            </m:num>
                                            <m:den>
                                              <m:r>
                                                <a:rPr lang="en-US" b="0" i="1" kern="0" smtClean="0">
                                                  <a:solidFill>
                                                    <a:srgbClr val="002060"/>
                                                  </a:solidFill>
                                                  <a:latin typeface="Cambria Math" panose="02040503050406030204" pitchFamily="18" charset="0"/>
                                                  <a:cs typeface="Times New Roman" panose="02020603050405020304" pitchFamily="18" charset="0"/>
                                                </a:rPr>
                                                <m:t>𝑑</m:t>
                                              </m:r>
                                            </m:den>
                                          </m:f>
                                        </m:e>
                                      </m:d>
                                    </m:e>
                                    <m:sup>
                                      <m:r>
                                        <a:rPr lang="en-US" b="0" i="1" kern="0" smtClean="0">
                                          <a:solidFill>
                                            <a:srgbClr val="002060"/>
                                          </a:solidFill>
                                          <a:latin typeface="Cambria Math" panose="02040503050406030204" pitchFamily="18" charset="0"/>
                                          <a:cs typeface="Times New Roman" panose="02020603050405020304" pitchFamily="18" charset="0"/>
                                        </a:rPr>
                                        <m:t>2</m:t>
                                      </m:r>
                                    </m:sup>
                                  </m:sSup>
                                </m:num>
                                <m:den>
                                  <m:r>
                                    <a:rPr lang="en-US" b="0" i="1" kern="0" smtClean="0">
                                      <a:solidFill>
                                        <a:srgbClr val="002060"/>
                                      </a:solidFill>
                                      <a:latin typeface="Cambria Math" panose="02040503050406030204" pitchFamily="18" charset="0"/>
                                      <a:cs typeface="Times New Roman" panose="02020603050405020304" pitchFamily="18" charset="0"/>
                                    </a:rPr>
                                    <m:t>2</m:t>
                                  </m:r>
                                </m:den>
                              </m:f>
                            </m:sup>
                          </m:sSup>
                        </m:e>
                      </m:d>
                      <m:r>
                        <a:rPr lang="en-US" i="1" kern="0" smtClean="0">
                          <a:solidFill>
                            <a:srgbClr val="002060"/>
                          </a:solidFill>
                          <a:latin typeface="Cambria Math" panose="02040503050406030204" pitchFamily="18" charset="0"/>
                          <a:cs typeface="Times New Roman" panose="02020603050405020304" pitchFamily="18" charset="0"/>
                        </a:rPr>
                        <m:t> </m:t>
                      </m:r>
                    </m:oMath>
                  </m:oMathPara>
                </a14:m>
                <a:endParaRPr lang="en-US" sz="2400" kern="0" dirty="0">
                  <a:solidFill>
                    <a:srgbClr val="002060"/>
                  </a:solidFill>
                  <a:latin typeface="Times New Roman" panose="02020603050405020304" pitchFamily="18" charset="0"/>
                  <a:cs typeface="Times New Roman" panose="02020603050405020304" pitchFamily="18" charset="0"/>
                </a:endParaRPr>
              </a:p>
              <a:p>
                <a:pPr marL="457200" indent="-457200" eaLnBrk="1" fontAlgn="auto" hangingPunct="1">
                  <a:spcBef>
                    <a:spcPts val="0"/>
                  </a:spcBef>
                  <a:spcAft>
                    <a:spcPts val="0"/>
                  </a:spcAft>
                  <a:buFont typeface="+mj-lt"/>
                  <a:buNone/>
                  <a:defRPr/>
                </a:pPr>
                <a:endParaRPr lang="en-US" sz="2400" kern="0" dirty="0">
                  <a:solidFill>
                    <a:srgbClr val="002060"/>
                  </a:solidFill>
                  <a:latin typeface="Times New Roman" panose="02020603050405020304" pitchFamily="18" charset="0"/>
                  <a:cs typeface="Times New Roman" panose="02020603050405020304" pitchFamily="18" charset="0"/>
                </a:endParaRPr>
              </a:p>
              <a:p>
                <a:pPr marL="457200" indent="-457200" eaLnBrk="1" fontAlgn="auto" hangingPunct="1">
                  <a:spcBef>
                    <a:spcPts val="0"/>
                  </a:spcBef>
                  <a:spcAft>
                    <a:spcPts val="0"/>
                  </a:spcAft>
                  <a:buFont typeface="+mj-lt"/>
                  <a:buNone/>
                  <a:defRPr/>
                </a:pPr>
                <a14:m>
                  <m:oMath xmlns:m="http://schemas.openxmlformats.org/officeDocument/2006/math">
                    <m:r>
                      <a:rPr lang="en-US" b="0" i="1" kern="0" smtClean="0">
                        <a:solidFill>
                          <a:srgbClr val="002060"/>
                        </a:solidFill>
                        <a:latin typeface="Cambria Math" panose="02040503050406030204" pitchFamily="18" charset="0"/>
                        <a:cs typeface="Times New Roman" panose="02020603050405020304" pitchFamily="18" charset="0"/>
                      </a:rPr>
                      <m:t>                                            </m:t>
                    </m:r>
                    <m:r>
                      <a:rPr lang="en-US" b="0" i="1" kern="0" smtClean="0">
                        <a:solidFill>
                          <a:srgbClr val="002060"/>
                        </a:solidFill>
                        <a:latin typeface="Cambria Math" panose="02040503050406030204" pitchFamily="18" charset="0"/>
                        <a:cs typeface="Times New Roman" panose="02020603050405020304" pitchFamily="18" charset="0"/>
                      </a:rPr>
                      <m:t>𝑑</m:t>
                    </m:r>
                    <m:r>
                      <a:rPr lang="en-US" b="0" i="1" kern="0" smtClean="0">
                        <a:solidFill>
                          <a:srgbClr val="002060"/>
                        </a:solidFill>
                        <a:latin typeface="Cambria Math" panose="02040503050406030204" pitchFamily="18" charset="0"/>
                        <a:cs typeface="Times New Roman" panose="02020603050405020304" pitchFamily="18" charset="0"/>
                      </a:rPr>
                      <m:t>=</m:t>
                    </m:r>
                    <m:d>
                      <m:dPr>
                        <m:begChr m:val="|"/>
                        <m:endChr m:val="|"/>
                        <m:ctrlPr>
                          <a:rPr lang="en-US" b="0" i="1" kern="0" smtClean="0">
                            <a:solidFill>
                              <a:srgbClr val="002060"/>
                            </a:solidFill>
                            <a:latin typeface="Cambria Math" panose="02040503050406030204" pitchFamily="18" charset="0"/>
                            <a:cs typeface="Times New Roman" panose="02020603050405020304" pitchFamily="18" charset="0"/>
                          </a:rPr>
                        </m:ctrlPr>
                      </m:dPr>
                      <m:e>
                        <m:d>
                          <m:dPr>
                            <m:begChr m:val="|"/>
                            <m:endChr m:val="|"/>
                            <m:ctrlPr>
                              <a:rPr lang="en-US" b="0" i="1" kern="0" smtClean="0">
                                <a:solidFill>
                                  <a:srgbClr val="002060"/>
                                </a:solidFill>
                                <a:latin typeface="Cambria Math" panose="02040503050406030204" pitchFamily="18" charset="0"/>
                                <a:cs typeface="Times New Roman" panose="02020603050405020304" pitchFamily="18" charset="0"/>
                              </a:rPr>
                            </m:ctrlPr>
                          </m:dPr>
                          <m:e>
                            <m:r>
                              <a:rPr lang="en-US" b="0" i="1" kern="0" smtClean="0">
                                <a:solidFill>
                                  <a:srgbClr val="002060"/>
                                </a:solidFill>
                                <a:latin typeface="Cambria Math" panose="02040503050406030204" pitchFamily="18" charset="0"/>
                                <a:cs typeface="Times New Roman" panose="02020603050405020304" pitchFamily="18" charset="0"/>
                              </a:rPr>
                              <m:t>𝑥</m:t>
                            </m:r>
                            <m:r>
                              <a:rPr lang="en-US" b="0" i="1" kern="0" smtClean="0">
                                <a:solidFill>
                                  <a:srgbClr val="002060"/>
                                </a:solidFill>
                                <a:latin typeface="Cambria Math" panose="02040503050406030204" pitchFamily="18" charset="0"/>
                                <a:cs typeface="Times New Roman" panose="02020603050405020304" pitchFamily="18" charset="0"/>
                              </a:rPr>
                              <m:t>−</m:t>
                            </m:r>
                            <m:r>
                              <a:rPr lang="en-US" b="0" i="1" kern="0" smtClean="0">
                                <a:solidFill>
                                  <a:srgbClr val="002060"/>
                                </a:solidFill>
                                <a:latin typeface="Cambria Math" panose="02040503050406030204" pitchFamily="18" charset="0"/>
                                <a:cs typeface="Times New Roman" panose="02020603050405020304" pitchFamily="18" charset="0"/>
                              </a:rPr>
                              <m:t>𝑦</m:t>
                            </m:r>
                          </m:e>
                        </m:d>
                      </m:e>
                    </m:d>
                    <m:r>
                      <a:rPr lang="en-US" b="0" i="1" kern="0" smtClean="0">
                        <a:solidFill>
                          <a:srgbClr val="002060"/>
                        </a:solidFill>
                        <a:latin typeface="Cambria Math" panose="02040503050406030204" pitchFamily="18" charset="0"/>
                        <a:cs typeface="Times New Roman" panose="02020603050405020304" pitchFamily="18" charset="0"/>
                      </a:rPr>
                      <m:t>, </m:t>
                    </m:r>
                    <m:r>
                      <m:rPr>
                        <m:sty m:val="p"/>
                      </m:rPr>
                      <a:rPr lang="en-US" b="0" i="0" kern="0" smtClean="0">
                        <a:solidFill>
                          <a:srgbClr val="002060"/>
                        </a:solidFill>
                        <a:latin typeface="Cambria Math" panose="02040503050406030204" pitchFamily="18" charset="0"/>
                        <a:cs typeface="Times New Roman" panose="02020603050405020304" pitchFamily="18" charset="0"/>
                      </a:rPr>
                      <m:t>Φ</m:t>
                    </m:r>
                    <m:r>
                      <a:rPr lang="en-US" b="0" i="1" kern="0" smtClean="0">
                        <a:solidFill>
                          <a:srgbClr val="002060"/>
                        </a:solidFill>
                        <a:latin typeface="Cambria Math" panose="02040503050406030204" pitchFamily="18" charset="0"/>
                        <a:cs typeface="Times New Roman" panose="02020603050405020304" pitchFamily="18" charset="0"/>
                      </a:rPr>
                      <m:t>(.)</m:t>
                    </m:r>
                  </m:oMath>
                </a14:m>
                <a:r>
                  <a:rPr lang="en-US" kern="0" dirty="0">
                    <a:solidFill>
                      <a:srgbClr val="0070C0"/>
                    </a:solidFill>
                    <a:latin typeface="Times New Roman" panose="02020603050405020304" pitchFamily="18" charset="0"/>
                    <a:cs typeface="Times New Roman" panose="02020603050405020304" pitchFamily="18" charset="0"/>
                  </a:rPr>
                  <a:t>-</a:t>
                </a:r>
                <a:r>
                  <a:rPr lang="en-US" kern="0" dirty="0">
                    <a:solidFill>
                      <a:srgbClr val="002060"/>
                    </a:solidFill>
                    <a:latin typeface="Times New Roman" panose="02020603050405020304" pitchFamily="18" charset="0"/>
                    <a:cs typeface="Times New Roman" panose="02020603050405020304" pitchFamily="18" charset="0"/>
                  </a:rPr>
                  <a:t>cumulative density function</a:t>
                </a:r>
                <a:endParaRPr lang="en-US" kern="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1" name="Content Placeholder 2"/>
              <p:cNvSpPr txBox="1">
                <a:spLocks noRot="1" noChangeAspect="1" noMove="1" noResize="1" noEditPoints="1" noAdjustHandles="1" noChangeArrowheads="1" noChangeShapeType="1" noTextEdit="1"/>
              </p:cNvSpPr>
              <p:nvPr/>
            </p:nvSpPr>
            <p:spPr bwMode="auto">
              <a:xfrm>
                <a:off x="416859" y="4193262"/>
                <a:ext cx="8305800" cy="1792991"/>
              </a:xfrm>
              <a:prstGeom prst="rect">
                <a:avLst/>
              </a:prstGeom>
              <a:blipFill rotWithShape="0">
                <a:blip r:embed="rId4"/>
                <a:stretch>
                  <a:fillRect l="-440" b="-265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13799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32</a:t>
            </a:fld>
            <a:endParaRPr lang="en-US" altLang="en-US"/>
          </a:p>
        </p:txBody>
      </p:sp>
      <p:sp>
        <p:nvSpPr>
          <p:cNvPr id="6" name="Title 1"/>
          <p:cNvSpPr>
            <a:spLocks noGrp="1"/>
          </p:cNvSpPr>
          <p:nvPr>
            <p:ph type="title"/>
          </p:nvPr>
        </p:nvSpPr>
        <p:spPr>
          <a:xfrm>
            <a:off x="76200" y="314980"/>
            <a:ext cx="7315200" cy="523220"/>
          </a:xfrm>
        </p:spPr>
        <p:txBody>
          <a:bodyPr/>
          <a:lstStyle/>
          <a:p>
            <a:r>
              <a:rPr lang="en-US" sz="2800" dirty="0">
                <a:latin typeface="Times New Roman" panose="02020603050405020304" pitchFamily="18" charset="0"/>
                <a:cs typeface="Times New Roman" panose="02020603050405020304" pitchFamily="18" charset="0"/>
              </a:rPr>
              <a:t>LSH for Cosine Distance</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16859" y="2017527"/>
                <a:ext cx="8305800" cy="1323439"/>
              </a:xfrm>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14:m>
                  <m:oMathPara xmlns:m="http://schemas.openxmlformats.org/officeDocument/2006/math">
                    <m:oMathParaPr>
                      <m:jc m:val="centerGroup"/>
                    </m:oMathParaPr>
                    <m:oMath xmlns:m="http://schemas.openxmlformats.org/officeDocument/2006/math">
                      <m:sSup>
                        <m:sSupPr>
                          <m:ctrlPr>
                            <a:rPr lang="en-US" sz="2800" i="1" smtClean="0">
                              <a:solidFill>
                                <a:srgbClr val="002060"/>
                              </a:solidFill>
                              <a:latin typeface="Cambria Math" panose="02040503050406030204" pitchFamily="18" charset="0"/>
                              <a:ea typeface="Times" charset="0"/>
                              <a:cs typeface="Times" charset="0"/>
                            </a:rPr>
                          </m:ctrlPr>
                        </m:sSupPr>
                        <m:e>
                          <m:r>
                            <m:rPr>
                              <m:sty m:val="p"/>
                            </m:rPr>
                            <a:rPr lang="en-US" sz="2800" b="0" i="0" smtClean="0">
                              <a:solidFill>
                                <a:srgbClr val="002060"/>
                              </a:solidFill>
                              <a:latin typeface="Cambria Math" charset="0"/>
                              <a:ea typeface="Times" charset="0"/>
                              <a:cs typeface="Times" charset="0"/>
                            </a:rPr>
                            <m:t>h</m:t>
                          </m:r>
                        </m:e>
                        <m:sup>
                          <m:r>
                            <m:rPr>
                              <m:sty m:val="p"/>
                            </m:rPr>
                            <a:rPr lang="en-US" sz="2800" b="0" i="0" smtClean="0">
                              <a:solidFill>
                                <a:srgbClr val="002060"/>
                              </a:solidFill>
                              <a:latin typeface="Cambria Math" charset="0"/>
                              <a:ea typeface="Times" charset="0"/>
                              <a:cs typeface="Times" charset="0"/>
                            </a:rPr>
                            <m:t>srp</m:t>
                          </m:r>
                        </m:sup>
                      </m:sSup>
                      <m:d>
                        <m:dPr>
                          <m:ctrlPr>
                            <a:rPr lang="en-US" sz="2800" i="1" smtClean="0">
                              <a:solidFill>
                                <a:srgbClr val="002060"/>
                              </a:solidFill>
                              <a:latin typeface="Cambria Math" panose="02040503050406030204" pitchFamily="18" charset="0"/>
                              <a:ea typeface="Times" charset="0"/>
                              <a:cs typeface="Times" charset="0"/>
                            </a:rPr>
                          </m:ctrlPr>
                        </m:dPr>
                        <m:e>
                          <m:r>
                            <m:rPr>
                              <m:sty m:val="p"/>
                            </m:rPr>
                            <a:rPr lang="en-US" sz="2800" b="0" i="0" smtClean="0">
                              <a:solidFill>
                                <a:srgbClr val="002060"/>
                              </a:solidFill>
                              <a:latin typeface="Cambria Math" charset="0"/>
                              <a:ea typeface="Times" charset="0"/>
                              <a:cs typeface="Times" charset="0"/>
                            </a:rPr>
                            <m:t>x</m:t>
                          </m:r>
                        </m:e>
                      </m:d>
                      <m:r>
                        <a:rPr lang="en-US" sz="2800" b="0" i="0" smtClean="0">
                          <a:solidFill>
                            <a:srgbClr val="002060"/>
                          </a:solidFill>
                          <a:latin typeface="Cambria Math" charset="0"/>
                          <a:ea typeface="Times" charset="0"/>
                          <a:cs typeface="Times" charset="0"/>
                        </a:rPr>
                        <m:t>=</m:t>
                      </m:r>
                      <m:r>
                        <m:rPr>
                          <m:sty m:val="p"/>
                        </m:rPr>
                        <a:rPr lang="en-US" sz="2800" b="0" i="0" smtClean="0">
                          <a:solidFill>
                            <a:srgbClr val="002060"/>
                          </a:solidFill>
                          <a:latin typeface="Cambria Math" charset="0"/>
                          <a:ea typeface="Times" charset="0"/>
                          <a:cs typeface="Times" charset="0"/>
                        </a:rPr>
                        <m:t>sign</m:t>
                      </m:r>
                      <m:r>
                        <a:rPr lang="en-US" sz="2800" b="0" i="0" smtClean="0">
                          <a:solidFill>
                            <a:srgbClr val="002060"/>
                          </a:solidFill>
                          <a:latin typeface="Cambria Math" charset="0"/>
                          <a:ea typeface="Times" charset="0"/>
                          <a:cs typeface="Times" charset="0"/>
                        </a:rPr>
                        <m:t>(</m:t>
                      </m:r>
                      <m:sSup>
                        <m:sSupPr>
                          <m:ctrlPr>
                            <a:rPr lang="en-US" sz="2800" i="1">
                              <a:solidFill>
                                <a:srgbClr val="002060"/>
                              </a:solidFill>
                              <a:latin typeface="Cambria Math" panose="02040503050406030204" pitchFamily="18" charset="0"/>
                              <a:ea typeface="Times" charset="0"/>
                              <a:cs typeface="Times" charset="0"/>
                            </a:rPr>
                          </m:ctrlPr>
                        </m:sSupPr>
                        <m:e>
                          <m:r>
                            <m:rPr>
                              <m:sty m:val="p"/>
                            </m:rPr>
                            <a:rPr lang="en-US" sz="2800" b="0" i="0">
                              <a:solidFill>
                                <a:srgbClr val="002060"/>
                              </a:solidFill>
                              <a:latin typeface="Cambria Math" charset="0"/>
                              <a:ea typeface="Times" charset="0"/>
                              <a:cs typeface="Times" charset="0"/>
                            </a:rPr>
                            <m:t>a</m:t>
                          </m:r>
                        </m:e>
                        <m:sup>
                          <m:r>
                            <m:rPr>
                              <m:sty m:val="p"/>
                            </m:rPr>
                            <a:rPr lang="en-US" sz="2800" b="0" i="0">
                              <a:solidFill>
                                <a:srgbClr val="002060"/>
                              </a:solidFill>
                              <a:latin typeface="Cambria Math" charset="0"/>
                              <a:ea typeface="Times" charset="0"/>
                              <a:cs typeface="Times" charset="0"/>
                            </a:rPr>
                            <m:t>T</m:t>
                          </m:r>
                        </m:sup>
                      </m:sSup>
                      <m:r>
                        <m:rPr>
                          <m:sty m:val="p"/>
                        </m:rPr>
                        <a:rPr lang="en-US" sz="2800" b="0" i="0">
                          <a:solidFill>
                            <a:srgbClr val="002060"/>
                          </a:solidFill>
                          <a:latin typeface="Cambria Math" charset="0"/>
                          <a:ea typeface="Times" charset="0"/>
                          <a:cs typeface="Times" charset="0"/>
                        </a:rPr>
                        <m:t>x</m:t>
                      </m:r>
                      <m:r>
                        <a:rPr lang="en-US" sz="2800" b="0" i="0" smtClean="0">
                          <a:solidFill>
                            <a:srgbClr val="002060"/>
                          </a:solidFill>
                          <a:latin typeface="Cambria Math" charset="0"/>
                          <a:ea typeface="Times" charset="0"/>
                          <a:cs typeface="Times" charset="0"/>
                        </a:rPr>
                        <m:t>) , </m:t>
                      </m:r>
                    </m:oMath>
                  </m:oMathPara>
                </a14:m>
                <a:endParaRPr lang="en-US" sz="2800" dirty="0">
                  <a:solidFill>
                    <a:srgbClr val="002060"/>
                  </a:solidFill>
                  <a:latin typeface="Times" charset="0"/>
                  <a:ea typeface="Times" charset="0"/>
                  <a:cs typeface="Times" charset="0"/>
                </a:endParaRPr>
              </a:p>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sz="2800" dirty="0">
                  <a:solidFill>
                    <a:srgbClr val="002060"/>
                  </a:solidFill>
                  <a:latin typeface="Times" charset="0"/>
                  <a:ea typeface="Times" charset="0"/>
                  <a:cs typeface="Times" charset="0"/>
                </a:endParaRPr>
              </a:p>
              <a:p>
                <a:pPr marL="457200" marR="0" lvl="0" indent="-457200" defTabSz="914400" eaLnBrk="1" fontAlgn="auto" latinLnBrk="0" hangingPunct="1">
                  <a:lnSpc>
                    <a:spcPct val="100000"/>
                  </a:lnSpc>
                  <a:spcBef>
                    <a:spcPts val="0"/>
                  </a:spcBef>
                  <a:spcAft>
                    <a:spcPts val="0"/>
                  </a:spcAft>
                  <a:buClrTx/>
                  <a:buSzTx/>
                  <a:buFont typeface="+mj-lt"/>
                  <a:buNone/>
                  <a:tabLst/>
                  <a:defRPr/>
                </a:pPr>
                <a14:m>
                  <m:oMathPara xmlns:m="http://schemas.openxmlformats.org/officeDocument/2006/math">
                    <m:oMathParaPr>
                      <m:jc m:val="centerGroup"/>
                    </m:oMathParaPr>
                    <m:oMath xmlns:m="http://schemas.openxmlformats.org/officeDocument/2006/math">
                      <m:sSub>
                        <m:sSubPr>
                          <m:ctrlPr>
                            <a:rPr lang="en-US" sz="2400" i="1" smtClean="0">
                              <a:solidFill>
                                <a:srgbClr val="002060"/>
                              </a:solidFill>
                              <a:latin typeface="Cambria Math" panose="02040503050406030204" pitchFamily="18" charset="0"/>
                              <a:ea typeface="Times" charset="0"/>
                              <a:cs typeface="Times" charset="0"/>
                            </a:rPr>
                          </m:ctrlPr>
                        </m:sSubPr>
                        <m:e>
                          <m:r>
                            <m:rPr>
                              <m:sty m:val="p"/>
                            </m:rPr>
                            <a:rPr lang="en-US" sz="2400" b="0" i="0">
                              <a:solidFill>
                                <a:srgbClr val="002060"/>
                              </a:solidFill>
                              <a:latin typeface="Cambria Math" charset="0"/>
                              <a:ea typeface="Times" charset="0"/>
                              <a:cs typeface="Times" charset="0"/>
                            </a:rPr>
                            <m:t>a</m:t>
                          </m:r>
                          <m:r>
                            <a:rPr lang="en-US" sz="2400" b="0" i="0">
                              <a:solidFill>
                                <a:srgbClr val="002060"/>
                              </a:solidFill>
                              <a:latin typeface="Cambria Math" charset="0"/>
                              <a:ea typeface="Times" charset="0"/>
                              <a:cs typeface="Times" charset="0"/>
                            </a:rPr>
                            <m:t>=</m:t>
                          </m:r>
                          <m:sSub>
                            <m:sSubPr>
                              <m:ctrlPr>
                                <a:rPr lang="en-US" sz="2400" i="1">
                                  <a:solidFill>
                                    <a:srgbClr val="002060"/>
                                  </a:solidFill>
                                  <a:latin typeface="Cambria Math" panose="02040503050406030204" pitchFamily="18" charset="0"/>
                                  <a:ea typeface="Times" charset="0"/>
                                  <a:cs typeface="Times" charset="0"/>
                                </a:rPr>
                              </m:ctrlPr>
                            </m:sSubPr>
                            <m:e>
                              <m:d>
                                <m:dPr>
                                  <m:begChr m:val="{"/>
                                  <m:endChr m:val="}"/>
                                  <m:ctrlPr>
                                    <a:rPr lang="en-US" sz="2400" i="1">
                                      <a:solidFill>
                                        <a:srgbClr val="002060"/>
                                      </a:solidFill>
                                      <a:latin typeface="Cambria Math" panose="02040503050406030204" pitchFamily="18" charset="0"/>
                                      <a:ea typeface="Times" charset="0"/>
                                      <a:cs typeface="Times" charset="0"/>
                                    </a:rPr>
                                  </m:ctrlPr>
                                </m:dPr>
                                <m:e>
                                  <m:sSub>
                                    <m:sSubPr>
                                      <m:ctrlPr>
                                        <a:rPr lang="en-US" sz="2400" i="1">
                                          <a:solidFill>
                                            <a:srgbClr val="002060"/>
                                          </a:solidFill>
                                          <a:latin typeface="Cambria Math" panose="02040503050406030204" pitchFamily="18" charset="0"/>
                                          <a:ea typeface="Times" charset="0"/>
                                          <a:cs typeface="Times" charset="0"/>
                                        </a:rPr>
                                      </m:ctrlPr>
                                    </m:sSubPr>
                                    <m:e>
                                      <m:r>
                                        <m:rPr>
                                          <m:sty m:val="p"/>
                                        </m:rPr>
                                        <a:rPr lang="en-US" sz="2400" b="0" i="0">
                                          <a:solidFill>
                                            <a:srgbClr val="002060"/>
                                          </a:solidFill>
                                          <a:latin typeface="Cambria Math" charset="0"/>
                                          <a:ea typeface="Times" charset="0"/>
                                          <a:cs typeface="Times" charset="0"/>
                                        </a:rPr>
                                        <m:t>a</m:t>
                                      </m:r>
                                    </m:e>
                                    <m:sub>
                                      <m:r>
                                        <m:rPr>
                                          <m:sty m:val="p"/>
                                        </m:rPr>
                                        <a:rPr lang="en-US" sz="2400" b="0" i="0">
                                          <a:solidFill>
                                            <a:srgbClr val="002060"/>
                                          </a:solidFill>
                                          <a:latin typeface="Cambria Math" charset="0"/>
                                          <a:ea typeface="Times" charset="0"/>
                                          <a:cs typeface="Times" charset="0"/>
                                        </a:rPr>
                                        <m:t>i</m:t>
                                      </m:r>
                                    </m:sub>
                                  </m:sSub>
                                </m:e>
                              </m:d>
                            </m:e>
                            <m:sub>
                              <m:r>
                                <m:rPr>
                                  <m:sty m:val="p"/>
                                </m:rPr>
                                <a:rPr lang="en-US" sz="2400" b="0" i="0">
                                  <a:solidFill>
                                    <a:srgbClr val="002060"/>
                                  </a:solidFill>
                                  <a:latin typeface="Cambria Math" charset="0"/>
                                  <a:ea typeface="Times" charset="0"/>
                                  <a:cs typeface="Times" charset="0"/>
                                </a:rPr>
                                <m:t>d</m:t>
                              </m:r>
                            </m:sub>
                          </m:sSub>
                          <m:r>
                            <a:rPr lang="en-US" sz="2400" b="0" i="0">
                              <a:solidFill>
                                <a:srgbClr val="002060"/>
                              </a:solidFill>
                              <a:latin typeface="Cambria Math" charset="0"/>
                              <a:ea typeface="Times" charset="0"/>
                              <a:cs typeface="Times" charset="0"/>
                            </a:rPr>
                            <m:t>, </m:t>
                          </m:r>
                          <m:r>
                            <m:rPr>
                              <m:sty m:val="p"/>
                            </m:rPr>
                            <a:rPr lang="en-US" sz="2400" b="0" i="0">
                              <a:solidFill>
                                <a:srgbClr val="002060"/>
                              </a:solidFill>
                              <a:latin typeface="Cambria Math" charset="0"/>
                              <a:ea typeface="Times" charset="0"/>
                              <a:cs typeface="Times" charset="0"/>
                            </a:rPr>
                            <m:t>a</m:t>
                          </m:r>
                        </m:e>
                        <m:sub>
                          <m:r>
                            <m:rPr>
                              <m:sty m:val="p"/>
                            </m:rPr>
                            <a:rPr lang="en-US" sz="2400" b="0" i="0">
                              <a:solidFill>
                                <a:srgbClr val="002060"/>
                              </a:solidFill>
                              <a:latin typeface="Cambria Math" charset="0"/>
                              <a:ea typeface="Times" charset="0"/>
                              <a:cs typeface="Times" charset="0"/>
                            </a:rPr>
                            <m:t>i</m:t>
                          </m:r>
                        </m:sub>
                      </m:sSub>
                      <m:r>
                        <a:rPr lang="en-US" sz="2400" b="0" i="0">
                          <a:solidFill>
                            <a:srgbClr val="002060"/>
                          </a:solidFill>
                          <a:latin typeface="Cambria Math" charset="0"/>
                          <a:ea typeface="Times" charset="0"/>
                          <a:cs typeface="Times" charset="0"/>
                        </a:rPr>
                        <m:t> ~ </m:t>
                      </m:r>
                      <m:r>
                        <m:rPr>
                          <m:sty m:val="p"/>
                        </m:rPr>
                        <a:rPr lang="en-US" sz="2400" b="0" i="0">
                          <a:solidFill>
                            <a:srgbClr val="002060"/>
                          </a:solidFill>
                          <a:latin typeface="Cambria Math" charset="0"/>
                          <a:ea typeface="Times" charset="0"/>
                          <a:cs typeface="Times" charset="0"/>
                        </a:rPr>
                        <m:t>N</m:t>
                      </m:r>
                      <m:d>
                        <m:dPr>
                          <m:ctrlPr>
                            <a:rPr lang="en-US" sz="2400" i="1">
                              <a:solidFill>
                                <a:srgbClr val="002060"/>
                              </a:solidFill>
                              <a:latin typeface="Cambria Math" panose="02040503050406030204" pitchFamily="18" charset="0"/>
                              <a:ea typeface="Times" charset="0"/>
                              <a:cs typeface="Times" charset="0"/>
                            </a:rPr>
                          </m:ctrlPr>
                        </m:dPr>
                        <m:e>
                          <m:r>
                            <a:rPr lang="en-US" sz="2400" b="0" i="0">
                              <a:solidFill>
                                <a:srgbClr val="002060"/>
                              </a:solidFill>
                              <a:latin typeface="Cambria Math" charset="0"/>
                              <a:ea typeface="Times" charset="0"/>
                              <a:cs typeface="Times" charset="0"/>
                            </a:rPr>
                            <m:t>0, 1</m:t>
                          </m:r>
                        </m:e>
                      </m:d>
                    </m:oMath>
                  </m:oMathPara>
                </a14:m>
                <a:endParaRPr lang="en-US" sz="2400" dirty="0">
                  <a:solidFill>
                    <a:srgbClr val="0070C0"/>
                  </a:solidFill>
                  <a:latin typeface="Times" charset="0"/>
                  <a:ea typeface="Times" charset="0"/>
                  <a:cs typeface="Times" charset="0"/>
                </a:endParaRP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16859" y="2017527"/>
                <a:ext cx="8305800" cy="1323439"/>
              </a:xfrm>
              <a:blipFill rotWithShape="0">
                <a:blip r:embed="rId2"/>
                <a:stretch>
                  <a:fillRect b="-45622"/>
                </a:stretch>
              </a:blipFill>
            </p:spPr>
            <p:txBody>
              <a:bodyPr/>
              <a:lstStyle/>
              <a:p>
                <a:r>
                  <a:rPr lang="en-US">
                    <a:noFill/>
                  </a:rPr>
                  <a:t> </a:t>
                </a:r>
              </a:p>
            </p:txBody>
          </p:sp>
        </mc:Fallback>
      </mc:AlternateContent>
      <p:sp>
        <p:nvSpPr>
          <p:cNvPr id="8" name="Rectangle 7"/>
          <p:cNvSpPr/>
          <p:nvPr/>
        </p:nvSpPr>
        <p:spPr>
          <a:xfrm>
            <a:off x="132889" y="1153180"/>
            <a:ext cx="3752950" cy="461665"/>
          </a:xfrm>
          <a:prstGeom prst="rect">
            <a:avLst/>
          </a:prstGeom>
        </p:spPr>
        <p:txBody>
          <a:bodyPr wrap="none">
            <a:spAutoFit/>
          </a:bodyPr>
          <a:lstStyle/>
          <a:p>
            <a:pPr marL="514350" indent="-514350">
              <a:buFont typeface="Wingdings" panose="05000000000000000000" pitchFamily="2" charset="2"/>
              <a:buChar char="q"/>
            </a:pPr>
            <a:r>
              <a:rPr lang="en-US" sz="2400" dirty="0">
                <a:latin typeface="Times" panose="02020603050405020304" pitchFamily="18" charset="0"/>
                <a:cs typeface="Times" panose="02020603050405020304" pitchFamily="18" charset="0"/>
              </a:rPr>
              <a:t>LSH for cosine </a:t>
            </a:r>
            <a:r>
              <a:rPr lang="en-US" sz="2400" dirty="0">
                <a:latin typeface="Times" panose="02020603050405020304" pitchFamily="18" charset="0"/>
                <a:ea typeface="Times" charset="0"/>
                <a:cs typeface="Times" panose="02020603050405020304" pitchFamily="18" charset="0"/>
              </a:rPr>
              <a:t>distance:</a:t>
            </a:r>
          </a:p>
        </p:txBody>
      </p:sp>
      <p:sp>
        <p:nvSpPr>
          <p:cNvPr id="9" name="Rectangle 8"/>
          <p:cNvSpPr/>
          <p:nvPr/>
        </p:nvSpPr>
        <p:spPr>
          <a:xfrm>
            <a:off x="132889" y="3532281"/>
            <a:ext cx="3256020" cy="461665"/>
          </a:xfrm>
          <a:prstGeom prst="rect">
            <a:avLst/>
          </a:prstGeom>
        </p:spPr>
        <p:txBody>
          <a:bodyPr wrap="none">
            <a:spAutoFit/>
          </a:bodyPr>
          <a:lstStyle/>
          <a:p>
            <a:pPr marL="514350" indent="-5143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Collision probability</a:t>
            </a:r>
            <a:endParaRPr lang="en-US" sz="2400" dirty="0">
              <a:latin typeface="Times" charset="0"/>
              <a:ea typeface="Times" charset="0"/>
              <a:cs typeface="Times" charset="0"/>
            </a:endParaRPr>
          </a:p>
        </p:txBody>
      </p:sp>
      <mc:AlternateContent xmlns:mc="http://schemas.openxmlformats.org/markup-compatibility/2006" xmlns:a14="http://schemas.microsoft.com/office/drawing/2010/main">
        <mc:Choice Requires="a14">
          <p:sp>
            <p:nvSpPr>
              <p:cNvPr id="11" name="Content Placeholder 2"/>
              <p:cNvSpPr txBox="1">
                <a:spLocks/>
              </p:cNvSpPr>
              <p:nvPr/>
            </p:nvSpPr>
            <p:spPr bwMode="auto">
              <a:xfrm>
                <a:off x="416859" y="4398380"/>
                <a:ext cx="8305800" cy="20769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18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4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indent="-457200" eaLnBrk="1" fontAlgn="auto" hangingPunct="1">
                  <a:spcBef>
                    <a:spcPts val="0"/>
                  </a:spcBef>
                  <a:spcAft>
                    <a:spcPts val="0"/>
                  </a:spcAft>
                  <a:buFont typeface="+mj-lt"/>
                  <a:buNone/>
                  <a:defRPr/>
                </a:pPr>
                <a14:m>
                  <m:oMathPara xmlns:m="http://schemas.openxmlformats.org/officeDocument/2006/math">
                    <m:oMathParaPr>
                      <m:jc m:val="centerGroup"/>
                    </m:oMathParaPr>
                    <m:oMath xmlns:m="http://schemas.openxmlformats.org/officeDocument/2006/math">
                      <m:r>
                        <m:rPr>
                          <m:sty m:val="p"/>
                        </m:rPr>
                        <a:rPr lang="en-US" sz="2400" b="0" i="0" kern="0" smtClean="0">
                          <a:solidFill>
                            <a:srgbClr val="002060"/>
                          </a:solidFill>
                          <a:latin typeface="Cambria Math" panose="02040503050406030204" pitchFamily="18" charset="0"/>
                          <a:cs typeface="Times New Roman" panose="02020603050405020304" pitchFamily="18" charset="0"/>
                        </a:rPr>
                        <m:t>P</m:t>
                      </m:r>
                      <m:d>
                        <m:dPr>
                          <m:ctrlPr>
                            <a:rPr lang="en-US" sz="2400" i="1" kern="0" smtClean="0">
                              <a:solidFill>
                                <a:srgbClr val="002060"/>
                              </a:solidFill>
                              <a:latin typeface="Cambria Math" panose="02040503050406030204" pitchFamily="18" charset="0"/>
                              <a:cs typeface="Times New Roman" panose="02020603050405020304" pitchFamily="18" charset="0"/>
                            </a:rPr>
                          </m:ctrlPr>
                        </m:dPr>
                        <m:e>
                          <m:sSup>
                            <m:sSupPr>
                              <m:ctrlPr>
                                <a:rPr lang="en-US" sz="2400" i="1" kern="0" smtClean="0">
                                  <a:solidFill>
                                    <a:srgbClr val="002060"/>
                                  </a:solidFill>
                                  <a:latin typeface="Cambria Math" panose="02040503050406030204" pitchFamily="18" charset="0"/>
                                  <a:cs typeface="Times New Roman" panose="02020603050405020304" pitchFamily="18" charset="0"/>
                                </a:rPr>
                              </m:ctrlPr>
                            </m:sSupPr>
                            <m:e>
                              <m:r>
                                <m:rPr>
                                  <m:sty m:val="p"/>
                                </m:rPr>
                                <a:rPr lang="en-US" sz="2400" b="0" i="0" kern="0" smtClean="0">
                                  <a:solidFill>
                                    <a:srgbClr val="002060"/>
                                  </a:solidFill>
                                  <a:latin typeface="Cambria Math" panose="02040503050406030204" pitchFamily="18" charset="0"/>
                                  <a:cs typeface="Times New Roman" panose="02020603050405020304" pitchFamily="18" charset="0"/>
                                </a:rPr>
                                <m:t>h</m:t>
                              </m:r>
                            </m:e>
                            <m:sup>
                              <m:r>
                                <m:rPr>
                                  <m:sty m:val="p"/>
                                </m:rPr>
                                <a:rPr lang="en-US" sz="2400" b="0" i="0" kern="0" smtClean="0">
                                  <a:solidFill>
                                    <a:srgbClr val="002060"/>
                                  </a:solidFill>
                                  <a:latin typeface="Cambria Math" panose="02040503050406030204" pitchFamily="18" charset="0"/>
                                  <a:cs typeface="Times New Roman" panose="02020603050405020304" pitchFamily="18" charset="0"/>
                                </a:rPr>
                                <m:t>srp</m:t>
                              </m:r>
                            </m:sup>
                          </m:sSup>
                          <m:d>
                            <m:dPr>
                              <m:ctrlPr>
                                <a:rPr lang="en-US" sz="2400" i="1" kern="0" smtClean="0">
                                  <a:solidFill>
                                    <a:srgbClr val="002060"/>
                                  </a:solidFill>
                                  <a:latin typeface="Cambria Math" panose="02040503050406030204" pitchFamily="18" charset="0"/>
                                  <a:cs typeface="Times New Roman" panose="02020603050405020304" pitchFamily="18" charset="0"/>
                                </a:rPr>
                              </m:ctrlPr>
                            </m:dPr>
                            <m:e>
                              <m:r>
                                <m:rPr>
                                  <m:sty m:val="p"/>
                                </m:rPr>
                                <a:rPr lang="en-US" sz="2400" b="0" i="0" kern="0" smtClean="0">
                                  <a:solidFill>
                                    <a:srgbClr val="002060"/>
                                  </a:solidFill>
                                  <a:latin typeface="Cambria Math" panose="02040503050406030204" pitchFamily="18" charset="0"/>
                                  <a:cs typeface="Times New Roman" panose="02020603050405020304" pitchFamily="18" charset="0"/>
                                </a:rPr>
                                <m:t>x</m:t>
                              </m:r>
                            </m:e>
                          </m:d>
                          <m:r>
                            <a:rPr lang="en-US" sz="2400" b="0" i="0" kern="0" smtClean="0">
                              <a:solidFill>
                                <a:srgbClr val="002060"/>
                              </a:solidFill>
                              <a:latin typeface="Cambria Math" panose="02040503050406030204" pitchFamily="18" charset="0"/>
                              <a:cs typeface="Times New Roman" panose="02020603050405020304" pitchFamily="18" charset="0"/>
                            </a:rPr>
                            <m:t>=</m:t>
                          </m:r>
                          <m:sSup>
                            <m:sSupPr>
                              <m:ctrlPr>
                                <a:rPr lang="en-US" sz="2400" i="1" kern="0" smtClean="0">
                                  <a:solidFill>
                                    <a:srgbClr val="002060"/>
                                  </a:solidFill>
                                  <a:latin typeface="Cambria Math" panose="02040503050406030204" pitchFamily="18" charset="0"/>
                                  <a:cs typeface="Times New Roman" panose="02020603050405020304" pitchFamily="18" charset="0"/>
                                </a:rPr>
                              </m:ctrlPr>
                            </m:sSupPr>
                            <m:e>
                              <m:r>
                                <m:rPr>
                                  <m:sty m:val="p"/>
                                </m:rPr>
                                <a:rPr lang="en-US" sz="2400" b="0" i="0" kern="0" smtClean="0">
                                  <a:solidFill>
                                    <a:srgbClr val="002060"/>
                                  </a:solidFill>
                                  <a:latin typeface="Cambria Math" panose="02040503050406030204" pitchFamily="18" charset="0"/>
                                  <a:cs typeface="Times New Roman" panose="02020603050405020304" pitchFamily="18" charset="0"/>
                                </a:rPr>
                                <m:t>h</m:t>
                              </m:r>
                            </m:e>
                            <m:sup>
                              <m:r>
                                <m:rPr>
                                  <m:sty m:val="p"/>
                                </m:rPr>
                                <a:rPr lang="en-US" sz="2400" b="0" i="0" kern="0" smtClean="0">
                                  <a:solidFill>
                                    <a:srgbClr val="002060"/>
                                  </a:solidFill>
                                  <a:latin typeface="Cambria Math" panose="02040503050406030204" pitchFamily="18" charset="0"/>
                                  <a:cs typeface="Times New Roman" panose="02020603050405020304" pitchFamily="18" charset="0"/>
                                </a:rPr>
                                <m:t>srp</m:t>
                              </m:r>
                            </m:sup>
                          </m:sSup>
                          <m:d>
                            <m:dPr>
                              <m:ctrlPr>
                                <a:rPr lang="en-US" sz="2400" i="1" kern="0">
                                  <a:solidFill>
                                    <a:srgbClr val="002060"/>
                                  </a:solidFill>
                                  <a:latin typeface="Cambria Math" panose="02040503050406030204" pitchFamily="18" charset="0"/>
                                  <a:cs typeface="Times New Roman" panose="02020603050405020304" pitchFamily="18" charset="0"/>
                                </a:rPr>
                              </m:ctrlPr>
                            </m:dPr>
                            <m:e>
                              <m:r>
                                <m:rPr>
                                  <m:sty m:val="p"/>
                                </m:rPr>
                                <a:rPr lang="en-US" sz="2400" b="0" i="0" kern="0" smtClean="0">
                                  <a:solidFill>
                                    <a:srgbClr val="002060"/>
                                  </a:solidFill>
                                  <a:latin typeface="Cambria Math" panose="02040503050406030204" pitchFamily="18" charset="0"/>
                                  <a:cs typeface="Times New Roman" panose="02020603050405020304" pitchFamily="18" charset="0"/>
                                </a:rPr>
                                <m:t>y</m:t>
                              </m:r>
                            </m:e>
                          </m:d>
                        </m:e>
                      </m:d>
                      <m:r>
                        <a:rPr lang="en-US" sz="2400" b="0" i="0" kern="0" smtClean="0">
                          <a:solidFill>
                            <a:srgbClr val="002060"/>
                          </a:solidFill>
                          <a:latin typeface="Cambria Math" panose="02040503050406030204" pitchFamily="18" charset="0"/>
                          <a:cs typeface="Times New Roman" panose="02020603050405020304" pitchFamily="18" charset="0"/>
                        </a:rPr>
                        <m:t>=1 −</m:t>
                      </m:r>
                      <m:f>
                        <m:fPr>
                          <m:ctrlPr>
                            <a:rPr lang="en-US" sz="2400" i="1" kern="0" smtClean="0">
                              <a:solidFill>
                                <a:srgbClr val="002060"/>
                              </a:solidFill>
                              <a:latin typeface="Cambria Math" panose="02040503050406030204" pitchFamily="18" charset="0"/>
                              <a:cs typeface="Times New Roman" panose="02020603050405020304" pitchFamily="18" charset="0"/>
                            </a:rPr>
                          </m:ctrlPr>
                        </m:fPr>
                        <m:num>
                          <m:func>
                            <m:funcPr>
                              <m:ctrlPr>
                                <a:rPr lang="en-US" sz="2400" i="1" kern="0">
                                  <a:solidFill>
                                    <a:srgbClr val="002060"/>
                                  </a:solidFill>
                                  <a:latin typeface="Cambria Math" panose="02040503050406030204" pitchFamily="18" charset="0"/>
                                  <a:cs typeface="Times New Roman" panose="02020603050405020304" pitchFamily="18" charset="0"/>
                                </a:rPr>
                              </m:ctrlPr>
                            </m:funcPr>
                            <m:fName>
                              <m:sSup>
                                <m:sSupPr>
                                  <m:ctrlPr>
                                    <a:rPr lang="en-US" sz="2400" i="1" kern="0">
                                      <a:solidFill>
                                        <a:srgbClr val="002060"/>
                                      </a:solidFill>
                                      <a:latin typeface="Cambria Math" panose="02040503050406030204" pitchFamily="18" charset="0"/>
                                      <a:cs typeface="Times New Roman" panose="02020603050405020304" pitchFamily="18" charset="0"/>
                                    </a:rPr>
                                  </m:ctrlPr>
                                </m:sSupPr>
                                <m:e>
                                  <m:r>
                                    <m:rPr>
                                      <m:sty m:val="p"/>
                                    </m:rPr>
                                    <a:rPr lang="en-US" sz="2400" b="0" i="0" kern="0">
                                      <a:solidFill>
                                        <a:srgbClr val="002060"/>
                                      </a:solidFill>
                                      <a:latin typeface="Cambria Math" panose="02040503050406030204" pitchFamily="18" charset="0"/>
                                      <a:cs typeface="Times New Roman" panose="02020603050405020304" pitchFamily="18" charset="0"/>
                                    </a:rPr>
                                    <m:t>cos</m:t>
                                  </m:r>
                                </m:e>
                                <m:sup>
                                  <m:r>
                                    <a:rPr lang="en-US" sz="2400" b="0" i="0" kern="0">
                                      <a:solidFill>
                                        <a:srgbClr val="002060"/>
                                      </a:solidFill>
                                      <a:latin typeface="Cambria Math" panose="02040503050406030204" pitchFamily="18" charset="0"/>
                                      <a:cs typeface="Times New Roman" panose="02020603050405020304" pitchFamily="18" charset="0"/>
                                    </a:rPr>
                                    <m:t>−1</m:t>
                                  </m:r>
                                </m:sup>
                              </m:sSup>
                            </m:fName>
                            <m:e>
                              <m:d>
                                <m:dPr>
                                  <m:ctrlPr>
                                    <a:rPr lang="en-US" sz="2400" i="1" kern="0">
                                      <a:solidFill>
                                        <a:srgbClr val="002060"/>
                                      </a:solidFill>
                                      <a:latin typeface="Cambria Math" panose="02040503050406030204" pitchFamily="18" charset="0"/>
                                      <a:cs typeface="Times New Roman" panose="02020603050405020304" pitchFamily="18" charset="0"/>
                                    </a:rPr>
                                  </m:ctrlPr>
                                </m:dPr>
                                <m:e>
                                  <m:f>
                                    <m:fPr>
                                      <m:ctrlPr>
                                        <a:rPr lang="en-US" sz="2400" i="1" kern="0">
                                          <a:solidFill>
                                            <a:srgbClr val="002060"/>
                                          </a:solidFill>
                                          <a:latin typeface="Cambria Math" panose="02040503050406030204" pitchFamily="18" charset="0"/>
                                          <a:cs typeface="Times New Roman" panose="02020603050405020304" pitchFamily="18" charset="0"/>
                                        </a:rPr>
                                      </m:ctrlPr>
                                    </m:fPr>
                                    <m:num>
                                      <m:sSup>
                                        <m:sSupPr>
                                          <m:ctrlPr>
                                            <a:rPr lang="en-US" sz="2400" i="1" kern="0">
                                              <a:solidFill>
                                                <a:srgbClr val="002060"/>
                                              </a:solidFill>
                                              <a:latin typeface="Cambria Math" panose="02040503050406030204" pitchFamily="18" charset="0"/>
                                              <a:cs typeface="Times New Roman" panose="02020603050405020304" pitchFamily="18" charset="0"/>
                                            </a:rPr>
                                          </m:ctrlPr>
                                        </m:sSupPr>
                                        <m:e>
                                          <m:r>
                                            <m:rPr>
                                              <m:sty m:val="p"/>
                                            </m:rPr>
                                            <a:rPr lang="en-US" sz="2400" b="0" i="0" kern="0">
                                              <a:solidFill>
                                                <a:srgbClr val="002060"/>
                                              </a:solidFill>
                                              <a:latin typeface="Cambria Math" panose="02040503050406030204" pitchFamily="18" charset="0"/>
                                              <a:cs typeface="Times New Roman" panose="02020603050405020304" pitchFamily="18" charset="0"/>
                                            </a:rPr>
                                            <m:t>x</m:t>
                                          </m:r>
                                        </m:e>
                                        <m:sup>
                                          <m:r>
                                            <m:rPr>
                                              <m:sty m:val="p"/>
                                            </m:rPr>
                                            <a:rPr lang="en-US" sz="2400" b="0" i="0" kern="0">
                                              <a:solidFill>
                                                <a:srgbClr val="002060"/>
                                              </a:solidFill>
                                              <a:latin typeface="Cambria Math" panose="02040503050406030204" pitchFamily="18" charset="0"/>
                                              <a:cs typeface="Times New Roman" panose="02020603050405020304" pitchFamily="18" charset="0"/>
                                            </a:rPr>
                                            <m:t>T</m:t>
                                          </m:r>
                                        </m:sup>
                                      </m:sSup>
                                      <m:r>
                                        <m:rPr>
                                          <m:sty m:val="p"/>
                                        </m:rPr>
                                        <a:rPr lang="en-US" sz="2400" b="0" i="0" kern="0">
                                          <a:solidFill>
                                            <a:srgbClr val="002060"/>
                                          </a:solidFill>
                                          <a:latin typeface="Cambria Math" panose="02040503050406030204" pitchFamily="18" charset="0"/>
                                          <a:cs typeface="Times New Roman" panose="02020603050405020304" pitchFamily="18" charset="0"/>
                                        </a:rPr>
                                        <m:t>y</m:t>
                                      </m:r>
                                    </m:num>
                                    <m:den>
                                      <m:d>
                                        <m:dPr>
                                          <m:begChr m:val="|"/>
                                          <m:endChr m:val="|"/>
                                          <m:ctrlPr>
                                            <a:rPr lang="en-US" sz="2400" i="1" kern="0">
                                              <a:solidFill>
                                                <a:srgbClr val="002060"/>
                                              </a:solidFill>
                                              <a:latin typeface="Cambria Math" panose="02040503050406030204" pitchFamily="18" charset="0"/>
                                              <a:cs typeface="Times New Roman" panose="02020603050405020304" pitchFamily="18" charset="0"/>
                                            </a:rPr>
                                          </m:ctrlPr>
                                        </m:dPr>
                                        <m:e>
                                          <m:d>
                                            <m:dPr>
                                              <m:begChr m:val="|"/>
                                              <m:endChr m:val="|"/>
                                              <m:ctrlPr>
                                                <a:rPr lang="en-US" sz="2400" i="1" kern="0">
                                                  <a:solidFill>
                                                    <a:srgbClr val="002060"/>
                                                  </a:solidFill>
                                                  <a:latin typeface="Cambria Math" panose="02040503050406030204" pitchFamily="18" charset="0"/>
                                                  <a:cs typeface="Times New Roman" panose="02020603050405020304" pitchFamily="18" charset="0"/>
                                                </a:rPr>
                                              </m:ctrlPr>
                                            </m:dPr>
                                            <m:e>
                                              <m:r>
                                                <m:rPr>
                                                  <m:sty m:val="p"/>
                                                </m:rPr>
                                                <a:rPr lang="en-US" sz="2400" b="0" i="0" kern="0">
                                                  <a:solidFill>
                                                    <a:srgbClr val="002060"/>
                                                  </a:solidFill>
                                                  <a:latin typeface="Cambria Math" panose="02040503050406030204" pitchFamily="18" charset="0"/>
                                                  <a:cs typeface="Times New Roman" panose="02020603050405020304" pitchFamily="18" charset="0"/>
                                                </a:rPr>
                                                <m:t>x</m:t>
                                              </m:r>
                                            </m:e>
                                          </m:d>
                                        </m:e>
                                      </m:d>
                                      <m:d>
                                        <m:dPr>
                                          <m:begChr m:val="|"/>
                                          <m:endChr m:val="|"/>
                                          <m:ctrlPr>
                                            <a:rPr lang="en-US" sz="2400" i="1" kern="0">
                                              <a:solidFill>
                                                <a:srgbClr val="002060"/>
                                              </a:solidFill>
                                              <a:latin typeface="Cambria Math" panose="02040503050406030204" pitchFamily="18" charset="0"/>
                                              <a:cs typeface="Times New Roman" panose="02020603050405020304" pitchFamily="18" charset="0"/>
                                            </a:rPr>
                                          </m:ctrlPr>
                                        </m:dPr>
                                        <m:e>
                                          <m:d>
                                            <m:dPr>
                                              <m:begChr m:val="|"/>
                                              <m:endChr m:val="|"/>
                                              <m:ctrlPr>
                                                <a:rPr lang="en-US" sz="2400" i="1" kern="0">
                                                  <a:solidFill>
                                                    <a:srgbClr val="002060"/>
                                                  </a:solidFill>
                                                  <a:latin typeface="Cambria Math" panose="02040503050406030204" pitchFamily="18" charset="0"/>
                                                  <a:cs typeface="Times New Roman" panose="02020603050405020304" pitchFamily="18" charset="0"/>
                                                </a:rPr>
                                              </m:ctrlPr>
                                            </m:dPr>
                                            <m:e>
                                              <m:r>
                                                <m:rPr>
                                                  <m:sty m:val="p"/>
                                                </m:rPr>
                                                <a:rPr lang="en-US" sz="2400" b="0" i="0" kern="0">
                                                  <a:solidFill>
                                                    <a:srgbClr val="002060"/>
                                                  </a:solidFill>
                                                  <a:latin typeface="Cambria Math" panose="02040503050406030204" pitchFamily="18" charset="0"/>
                                                  <a:cs typeface="Times New Roman" panose="02020603050405020304" pitchFamily="18" charset="0"/>
                                                </a:rPr>
                                                <m:t>y</m:t>
                                              </m:r>
                                            </m:e>
                                          </m:d>
                                        </m:e>
                                      </m:d>
                                    </m:den>
                                  </m:f>
                                </m:e>
                              </m:d>
                            </m:e>
                          </m:func>
                        </m:num>
                        <m:den>
                          <m:r>
                            <m:rPr>
                              <m:sty m:val="p"/>
                            </m:rPr>
                            <a:rPr lang="en-US" sz="2400" b="0" i="0" kern="0" smtClean="0">
                              <a:solidFill>
                                <a:srgbClr val="002060"/>
                              </a:solidFill>
                              <a:latin typeface="Cambria Math" panose="02040503050406030204" pitchFamily="18" charset="0"/>
                              <a:cs typeface="Times New Roman" panose="02020603050405020304" pitchFamily="18" charset="0"/>
                            </a:rPr>
                            <m:t>π</m:t>
                          </m:r>
                        </m:den>
                      </m:f>
                    </m:oMath>
                  </m:oMathPara>
                </a14:m>
                <a:endParaRPr lang="en-US" sz="2800" kern="0" dirty="0">
                  <a:solidFill>
                    <a:srgbClr val="002060"/>
                  </a:solidFill>
                  <a:latin typeface="Times New Roman" panose="02020603050405020304" pitchFamily="18" charset="0"/>
                  <a:cs typeface="Times New Roman" panose="02020603050405020304" pitchFamily="18" charset="0"/>
                </a:endParaRPr>
              </a:p>
              <a:p>
                <a:pPr marL="457200" indent="-457200" eaLnBrk="1" fontAlgn="auto" hangingPunct="1">
                  <a:spcBef>
                    <a:spcPts val="0"/>
                  </a:spcBef>
                  <a:spcAft>
                    <a:spcPts val="0"/>
                  </a:spcAft>
                  <a:buFont typeface="+mj-lt"/>
                  <a:buNone/>
                  <a:defRPr/>
                </a:pPr>
                <a:endParaRPr lang="en-US" sz="2800" kern="0" dirty="0">
                  <a:solidFill>
                    <a:srgbClr val="002060"/>
                  </a:solidFill>
                  <a:latin typeface="Times New Roman" panose="02020603050405020304" pitchFamily="18" charset="0"/>
                  <a:cs typeface="Times New Roman" panose="02020603050405020304" pitchFamily="18" charset="0"/>
                </a:endParaRPr>
              </a:p>
              <a:p>
                <a:pPr marL="457200" indent="-457200" eaLnBrk="1" fontAlgn="auto" hangingPunct="1">
                  <a:spcBef>
                    <a:spcPts val="0"/>
                  </a:spcBef>
                  <a:spcAft>
                    <a:spcPts val="0"/>
                  </a:spcAft>
                  <a:buFont typeface="+mj-lt"/>
                  <a:buNone/>
                  <a:defRPr/>
                </a:pPr>
                <a14:m>
                  <m:oMathPara xmlns:m="http://schemas.openxmlformats.org/officeDocument/2006/math">
                    <m:oMathParaPr>
                      <m:jc m:val="centerGroup"/>
                    </m:oMathParaPr>
                    <m:oMath xmlns:m="http://schemas.openxmlformats.org/officeDocument/2006/math">
                      <m:r>
                        <a:rPr lang="en-US" sz="2400" b="0" i="0" kern="0" smtClean="0">
                          <a:solidFill>
                            <a:srgbClr val="002060"/>
                          </a:solidFill>
                          <a:latin typeface="Cambria Math" panose="02040503050406030204" pitchFamily="18" charset="0"/>
                          <a:cs typeface="Times New Roman" panose="02020603050405020304" pitchFamily="18" charset="0"/>
                        </a:rPr>
                        <m:t>                                            </m:t>
                      </m:r>
                    </m:oMath>
                  </m:oMathPara>
                </a14:m>
                <a:endParaRPr lang="en-US" sz="2400" kern="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1" name="Content Placeholder 2"/>
              <p:cNvSpPr txBox="1">
                <a:spLocks noRot="1" noChangeAspect="1" noMove="1" noResize="1" noEditPoints="1" noAdjustHandles="1" noChangeArrowheads="1" noChangeShapeType="1" noTextEdit="1"/>
              </p:cNvSpPr>
              <p:nvPr/>
            </p:nvSpPr>
            <p:spPr bwMode="auto">
              <a:xfrm>
                <a:off x="416859" y="4398380"/>
                <a:ext cx="8305800" cy="2076979"/>
              </a:xfrm>
              <a:prstGeom prst="rect">
                <a:avLst/>
              </a:prstGeom>
              <a:blipFill rotWithShape="0">
                <a:blip r:embed="rId3"/>
                <a:stretch>
                  <a:fillRect b="-291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933009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33</a:t>
            </a:fld>
            <a:endParaRPr lang="en-US" altLang="en-US"/>
          </a:p>
        </p:txBody>
      </p:sp>
      <p:sp>
        <p:nvSpPr>
          <p:cNvPr id="6" name="Title 1"/>
          <p:cNvSpPr txBox="1">
            <a:spLocks/>
          </p:cNvSpPr>
          <p:nvPr/>
        </p:nvSpPr>
        <p:spPr bwMode="auto">
          <a:xfrm>
            <a:off x="76200" y="259377"/>
            <a:ext cx="731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b="1">
                <a:solidFill>
                  <a:srgbClr val="C69200"/>
                </a:solidFill>
                <a:latin typeface="Century Gothic" panose="020B0502020202020204" pitchFamily="34" charset="0"/>
                <a:ea typeface="+mj-ea"/>
                <a:cs typeface="+mj-cs"/>
              </a:defRPr>
            </a:lvl1pPr>
            <a:lvl2pPr algn="l" rtl="0" eaLnBrk="0" fontAlgn="base" hangingPunct="0">
              <a:spcBef>
                <a:spcPct val="0"/>
              </a:spcBef>
              <a:spcAft>
                <a:spcPct val="0"/>
              </a:spcAft>
              <a:defRPr sz="3600" b="1">
                <a:solidFill>
                  <a:srgbClr val="C69200"/>
                </a:solidFill>
                <a:latin typeface="Arial" charset="0"/>
              </a:defRPr>
            </a:lvl2pPr>
            <a:lvl3pPr algn="l" rtl="0" eaLnBrk="0" fontAlgn="base" hangingPunct="0">
              <a:spcBef>
                <a:spcPct val="0"/>
              </a:spcBef>
              <a:spcAft>
                <a:spcPct val="0"/>
              </a:spcAft>
              <a:defRPr sz="3600" b="1">
                <a:solidFill>
                  <a:srgbClr val="C69200"/>
                </a:solidFill>
                <a:latin typeface="Arial" charset="0"/>
              </a:defRPr>
            </a:lvl3pPr>
            <a:lvl4pPr algn="l" rtl="0" eaLnBrk="0" fontAlgn="base" hangingPunct="0">
              <a:spcBef>
                <a:spcPct val="0"/>
              </a:spcBef>
              <a:spcAft>
                <a:spcPct val="0"/>
              </a:spcAft>
              <a:defRPr sz="3600" b="1">
                <a:solidFill>
                  <a:srgbClr val="C69200"/>
                </a:solidFill>
                <a:latin typeface="Arial" charset="0"/>
              </a:defRPr>
            </a:lvl4pPr>
            <a:lvl5pPr algn="l" rtl="0" eaLnBrk="0" fontAlgn="base" hangingPunct="0">
              <a:spcBef>
                <a:spcPct val="0"/>
              </a:spcBef>
              <a:spcAft>
                <a:spcPct val="0"/>
              </a:spcAft>
              <a:defRPr sz="3600" b="1">
                <a:solidFill>
                  <a:srgbClr val="C69200"/>
                </a:solidFill>
                <a:latin typeface="Arial" charset="0"/>
              </a:defRPr>
            </a:lvl5pPr>
            <a:lvl6pPr marL="457200" algn="l" rtl="0" fontAlgn="base">
              <a:spcBef>
                <a:spcPct val="0"/>
              </a:spcBef>
              <a:spcAft>
                <a:spcPct val="0"/>
              </a:spcAft>
              <a:defRPr sz="3600" b="1">
                <a:solidFill>
                  <a:srgbClr val="C69200"/>
                </a:solidFill>
                <a:latin typeface="Arial" charset="0"/>
              </a:defRPr>
            </a:lvl6pPr>
            <a:lvl7pPr marL="914400" algn="l" rtl="0" fontAlgn="base">
              <a:spcBef>
                <a:spcPct val="0"/>
              </a:spcBef>
              <a:spcAft>
                <a:spcPct val="0"/>
              </a:spcAft>
              <a:defRPr sz="3600" b="1">
                <a:solidFill>
                  <a:srgbClr val="C69200"/>
                </a:solidFill>
                <a:latin typeface="Arial" charset="0"/>
              </a:defRPr>
            </a:lvl7pPr>
            <a:lvl8pPr marL="1371600" algn="l" rtl="0" fontAlgn="base">
              <a:spcBef>
                <a:spcPct val="0"/>
              </a:spcBef>
              <a:spcAft>
                <a:spcPct val="0"/>
              </a:spcAft>
              <a:defRPr sz="3600" b="1">
                <a:solidFill>
                  <a:srgbClr val="C69200"/>
                </a:solidFill>
                <a:latin typeface="Arial" charset="0"/>
              </a:defRPr>
            </a:lvl8pPr>
            <a:lvl9pPr marL="1828800" algn="l" rtl="0" fontAlgn="base">
              <a:spcBef>
                <a:spcPct val="0"/>
              </a:spcBef>
              <a:spcAft>
                <a:spcPct val="0"/>
              </a:spcAft>
              <a:defRPr sz="3600" b="1">
                <a:solidFill>
                  <a:srgbClr val="C69200"/>
                </a:solidFill>
                <a:latin typeface="Arial" charset="0"/>
              </a:defRPr>
            </a:lvl9pPr>
          </a:lstStyle>
          <a:p>
            <a:r>
              <a:rPr lang="en-US" sz="2800" kern="0" dirty="0">
                <a:latin typeface="Times New Roman" panose="02020603050405020304" pitchFamily="18" charset="0"/>
                <a:cs typeface="Times New Roman" panose="02020603050405020304" pitchFamily="18" charset="0"/>
              </a:rPr>
              <a:t>LSH for Max Inner Product Search (MIPS)?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7" y="3886200"/>
            <a:ext cx="9144000" cy="2206011"/>
          </a:xfrm>
          <a:prstGeom prst="rect">
            <a:avLst/>
          </a:prstGeom>
        </p:spPr>
      </p:pic>
      <p:sp>
        <p:nvSpPr>
          <p:cNvPr id="8" name="TextBox 7">
            <a:extLst>
              <a:ext uri="{FF2B5EF4-FFF2-40B4-BE49-F238E27FC236}">
                <a16:creationId xmlns:a16="http://schemas.microsoft.com/office/drawing/2014/main" id="{9BA06BC2-057D-5E47-A741-C599D08DF97A}"/>
              </a:ext>
            </a:extLst>
          </p:cNvPr>
          <p:cNvSpPr txBox="1"/>
          <p:nvPr/>
        </p:nvSpPr>
        <p:spPr>
          <a:xfrm>
            <a:off x="1041400" y="990600"/>
            <a:ext cx="8001000" cy="584775"/>
          </a:xfrm>
          <a:prstGeom prst="rect">
            <a:avLst/>
          </a:prstGeom>
          <a:noFill/>
        </p:spPr>
        <p:txBody>
          <a:bodyPr wrap="square" rtlCol="0">
            <a:spAutoFit/>
          </a:bodyPr>
          <a:lstStyle/>
          <a:p>
            <a:pPr algn="r"/>
            <a:r>
              <a:rPr lang="en-SG" sz="1600" b="1" dirty="0"/>
              <a:t>Shrivastava and Li, "Asymmetric LSH (ALSH) for Sublinear Time Maximum Inner Product Search (MIPS)", NIPS 2014.</a:t>
            </a:r>
            <a:endParaRPr lang="en-US" sz="1600" b="1" dirty="0"/>
          </a:p>
        </p:txBody>
      </p:sp>
      <p:pic>
        <p:nvPicPr>
          <p:cNvPr id="9" name="Picture 8">
            <a:extLst>
              <a:ext uri="{FF2B5EF4-FFF2-40B4-BE49-F238E27FC236}">
                <a16:creationId xmlns:a16="http://schemas.microsoft.com/office/drawing/2014/main" id="{68F5BF7E-43D0-F14D-912D-F94EC1B87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0"/>
            <a:ext cx="9144000" cy="1604091"/>
          </a:xfrm>
          <a:prstGeom prst="rect">
            <a:avLst/>
          </a:prstGeom>
        </p:spPr>
      </p:pic>
    </p:spTree>
    <p:extLst>
      <p:ext uri="{BB962C8B-B14F-4D97-AF65-F5344CB8AC3E}">
        <p14:creationId xmlns:p14="http://schemas.microsoft.com/office/powerpoint/2010/main" val="1383919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2800" dirty="0">
                <a:latin typeface="Times New Roman" panose="02020603050405020304" pitchFamily="18" charset="0"/>
                <a:cs typeface="Times New Roman" panose="02020603050405020304" pitchFamily="18" charset="0"/>
              </a:rPr>
              <a:t>How to Avoid Linear Scanning?</a:t>
            </a:r>
          </a:p>
        </p:txBody>
      </p:sp>
      <p:sp>
        <p:nvSpPr>
          <p:cNvPr id="3" name="Content Placeholder 2">
            <a:extLst>
              <a:ext uri="{FF2B5EF4-FFF2-40B4-BE49-F238E27FC236}">
                <a16:creationId xmlns:a16="http://schemas.microsoft.com/office/drawing/2014/main" id="{38CF228D-9113-6844-9734-784E6800A770}"/>
              </a:ext>
            </a:extLst>
          </p:cNvPr>
          <p:cNvSpPr>
            <a:spLocks noGrp="1"/>
          </p:cNvSpPr>
          <p:nvPr>
            <p:ph idx="1"/>
          </p:nvPr>
        </p:nvSpPr>
        <p:spPr>
          <a:xfrm>
            <a:off x="457200" y="1295400"/>
            <a:ext cx="8229600" cy="5472267"/>
          </a:xfrm>
        </p:spPr>
        <p:txBody>
          <a:bodyPr/>
          <a:lstStyle/>
          <a:p>
            <a:r>
              <a:rPr lang="en-US" dirty="0"/>
              <a:t>Linear scanning is akin to brute force</a:t>
            </a:r>
          </a:p>
          <a:p>
            <a:pPr lvl="1"/>
            <a:r>
              <a:rPr lang="en-US" dirty="0"/>
              <a:t>Measure similarity between user vector to every item’s vector</a:t>
            </a:r>
          </a:p>
          <a:p>
            <a:endParaRPr lang="en-US" dirty="0"/>
          </a:p>
          <a:p>
            <a:r>
              <a:rPr lang="en-US" dirty="0"/>
              <a:t>Lesson from database and information retrieval: </a:t>
            </a:r>
            <a:r>
              <a:rPr lang="en-US" b="1" dirty="0"/>
              <a:t>indexing</a:t>
            </a:r>
          </a:p>
          <a:p>
            <a:pPr lvl="1"/>
            <a:r>
              <a:rPr lang="en-US" dirty="0"/>
              <a:t>Quickly narrow down the search space to a subset of items</a:t>
            </a:r>
          </a:p>
          <a:p>
            <a:pPr lvl="1"/>
            <a:r>
              <a:rPr lang="en-US" dirty="0"/>
              <a:t>Rank only those items in the subset</a:t>
            </a:r>
          </a:p>
          <a:p>
            <a:pPr lvl="2"/>
            <a:r>
              <a:rPr lang="en-US" dirty="0"/>
              <a:t>fewer inner product computations</a:t>
            </a:r>
          </a:p>
          <a:p>
            <a:pPr lvl="2"/>
            <a:r>
              <a:rPr lang="en-US" dirty="0"/>
              <a:t>fewer candidate items to sort</a:t>
            </a:r>
          </a:p>
          <a:p>
            <a:pPr lvl="1"/>
            <a:endParaRPr lang="en-US" dirty="0"/>
          </a:p>
          <a:p>
            <a:r>
              <a:rPr lang="en-US" dirty="0"/>
              <a:t>Common indexing schemes for retrieval:</a:t>
            </a:r>
          </a:p>
          <a:p>
            <a:pPr lvl="1"/>
            <a:r>
              <a:rPr lang="en-US" dirty="0"/>
              <a:t>Locality-sensitive hashing</a:t>
            </a:r>
          </a:p>
          <a:p>
            <a:pPr lvl="1"/>
            <a:r>
              <a:rPr lang="en-US" dirty="0">
                <a:solidFill>
                  <a:srgbClr val="00B050"/>
                </a:solidFill>
              </a:rPr>
              <a:t>Spatial index</a:t>
            </a:r>
          </a:p>
          <a:p>
            <a:pPr lvl="1"/>
            <a:r>
              <a:rPr lang="en-US" dirty="0"/>
              <a:t>Inverted index</a:t>
            </a:r>
          </a:p>
          <a:p>
            <a:endParaRPr lang="en-US" dirty="0"/>
          </a:p>
          <a:p>
            <a:r>
              <a:rPr lang="en-US" dirty="0"/>
              <a:t>While useful for general retrieval, there are </a:t>
            </a:r>
            <a:r>
              <a:rPr lang="en-US" dirty="0">
                <a:solidFill>
                  <a:srgbClr val="FF0000"/>
                </a:solidFill>
              </a:rPr>
              <a:t>issues</a:t>
            </a:r>
            <a:r>
              <a:rPr lang="en-US" dirty="0"/>
              <a:t> with using these indexing schemes out of the box with recommendation retrieval</a:t>
            </a:r>
          </a:p>
        </p:txBody>
      </p:sp>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34</a:t>
            </a:fld>
            <a:endParaRPr lang="en-US" altLang="en-US"/>
          </a:p>
        </p:txBody>
      </p:sp>
    </p:spTree>
    <p:extLst>
      <p:ext uri="{BB962C8B-B14F-4D97-AF65-F5344CB8AC3E}">
        <p14:creationId xmlns:p14="http://schemas.microsoft.com/office/powerpoint/2010/main" val="324682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Spatial Index (Space Partitioning)</a:t>
            </a:r>
            <a:endParaRPr lang="en-SG"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35</a:t>
            </a:fld>
            <a:endParaRPr lang="en-US" altLang="en-US"/>
          </a:p>
        </p:txBody>
      </p:sp>
      <p:sp>
        <p:nvSpPr>
          <p:cNvPr id="7" name="TextBox 6">
            <a:extLst>
              <a:ext uri="{FF2B5EF4-FFF2-40B4-BE49-F238E27FC236}">
                <a16:creationId xmlns:a16="http://schemas.microsoft.com/office/drawing/2014/main" id="{38AEEBC6-57B0-8941-9D15-F1838851F008}"/>
              </a:ext>
            </a:extLst>
          </p:cNvPr>
          <p:cNvSpPr txBox="1"/>
          <p:nvPr/>
        </p:nvSpPr>
        <p:spPr>
          <a:xfrm>
            <a:off x="1041400" y="990600"/>
            <a:ext cx="8001000" cy="584775"/>
          </a:xfrm>
          <a:prstGeom prst="rect">
            <a:avLst/>
          </a:prstGeom>
          <a:noFill/>
        </p:spPr>
        <p:txBody>
          <a:bodyPr wrap="square" rtlCol="0">
            <a:spAutoFit/>
          </a:bodyPr>
          <a:lstStyle/>
          <a:p>
            <a:pPr algn="r"/>
            <a:r>
              <a:rPr lang="en-SG" sz="1600" b="1" dirty="0"/>
              <a:t>McFee and </a:t>
            </a:r>
            <a:r>
              <a:rPr lang="en-SG" sz="1600" b="1" dirty="0" err="1"/>
              <a:t>Lanckriet</a:t>
            </a:r>
            <a:r>
              <a:rPr lang="en-SG" sz="1600" b="1" dirty="0"/>
              <a:t>, "Large-scale music similarity search with spatial trees", ISMIR 2011.</a:t>
            </a:r>
            <a:endParaRPr lang="en-US" sz="1600" b="1" dirty="0"/>
          </a:p>
        </p:txBody>
      </p:sp>
      <p:pic>
        <p:nvPicPr>
          <p:cNvPr id="8" name="Picture 7">
            <a:extLst>
              <a:ext uri="{FF2B5EF4-FFF2-40B4-BE49-F238E27FC236}">
                <a16:creationId xmlns:a16="http://schemas.microsoft.com/office/drawing/2014/main" id="{34DB5206-1684-D04B-9B61-F41CD07D2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036" y="1612993"/>
            <a:ext cx="6351927" cy="4520625"/>
          </a:xfrm>
          <a:prstGeom prst="rect">
            <a:avLst/>
          </a:prstGeom>
        </p:spPr>
      </p:pic>
    </p:spTree>
    <p:extLst>
      <p:ext uri="{BB962C8B-B14F-4D97-AF65-F5344CB8AC3E}">
        <p14:creationId xmlns:p14="http://schemas.microsoft.com/office/powerpoint/2010/main" val="2310146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Spatial Tree Retrieval</a:t>
            </a:r>
            <a:endParaRPr lang="en-SG"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792BF5-8F45-E54C-9350-F35CD4895BA5}"/>
              </a:ext>
            </a:extLst>
          </p:cNvPr>
          <p:cNvSpPr>
            <a:spLocks noGrp="1"/>
          </p:cNvSpPr>
          <p:nvPr>
            <p:ph idx="1"/>
          </p:nvPr>
        </p:nvSpPr>
        <p:spPr>
          <a:xfrm>
            <a:off x="457200" y="1295400"/>
            <a:ext cx="8229600" cy="1877437"/>
          </a:xfrm>
        </p:spPr>
        <p:txBody>
          <a:bodyPr/>
          <a:lstStyle/>
          <a:p>
            <a:r>
              <a:rPr lang="en-US" dirty="0"/>
              <a:t>Phase 1: Navigate binary search tree to the appropriate leaf node</a:t>
            </a:r>
          </a:p>
          <a:p>
            <a:endParaRPr lang="en-US" dirty="0"/>
          </a:p>
          <a:p>
            <a:r>
              <a:rPr lang="en-US" dirty="0"/>
              <a:t>Phase 2: Inner product computations with the subset of points in leaf</a:t>
            </a:r>
          </a:p>
          <a:p>
            <a:endParaRPr lang="en-US" dirty="0"/>
          </a:p>
          <a:p>
            <a:r>
              <a:rPr lang="en-US" dirty="0"/>
              <a:t>Trade-off between the two phases controlled by the tree height</a:t>
            </a:r>
          </a:p>
        </p:txBody>
      </p:sp>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36</a:t>
            </a:fld>
            <a:endParaRPr lang="en-US" altLang="en-US"/>
          </a:p>
        </p:txBody>
      </p:sp>
      <p:pic>
        <p:nvPicPr>
          <p:cNvPr id="6" name="Picture 5">
            <a:extLst>
              <a:ext uri="{FF2B5EF4-FFF2-40B4-BE49-F238E27FC236}">
                <a16:creationId xmlns:a16="http://schemas.microsoft.com/office/drawing/2014/main" id="{BAFF8174-7B21-7E42-8DE6-9E86519A3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55483"/>
            <a:ext cx="7162800" cy="2922137"/>
          </a:xfrm>
          <a:prstGeom prst="rect">
            <a:avLst/>
          </a:prstGeom>
        </p:spPr>
      </p:pic>
      <p:sp>
        <p:nvSpPr>
          <p:cNvPr id="7" name="TextBox 6">
            <a:extLst>
              <a:ext uri="{FF2B5EF4-FFF2-40B4-BE49-F238E27FC236}">
                <a16:creationId xmlns:a16="http://schemas.microsoft.com/office/drawing/2014/main" id="{B077E360-D267-7E40-9833-E3993EA8B3F6}"/>
              </a:ext>
            </a:extLst>
          </p:cNvPr>
          <p:cNvSpPr txBox="1"/>
          <p:nvPr/>
        </p:nvSpPr>
        <p:spPr>
          <a:xfrm>
            <a:off x="1981200" y="6383267"/>
            <a:ext cx="5532284" cy="276999"/>
          </a:xfrm>
          <a:prstGeom prst="rect">
            <a:avLst/>
          </a:prstGeom>
          <a:noFill/>
        </p:spPr>
        <p:txBody>
          <a:bodyPr wrap="none" rtlCol="0">
            <a:spAutoFit/>
          </a:bodyPr>
          <a:lstStyle/>
          <a:p>
            <a:r>
              <a:rPr lang="en-US" sz="1200" dirty="0"/>
              <a:t>https://</a:t>
            </a:r>
            <a:r>
              <a:rPr lang="en-US" sz="1200" dirty="0" err="1"/>
              <a:t>courses.cs.washington.edu</a:t>
            </a:r>
            <a:r>
              <a:rPr lang="en-US" sz="1200" dirty="0"/>
              <a:t>/courses/cse547/17sp/slides/</a:t>
            </a:r>
            <a:r>
              <a:rPr lang="en-US" sz="1200" dirty="0" err="1"/>
              <a:t>lsh-randproj.pdf</a:t>
            </a:r>
            <a:endParaRPr lang="en-US" sz="1200" dirty="0"/>
          </a:p>
        </p:txBody>
      </p:sp>
    </p:spTree>
    <p:extLst>
      <p:ext uri="{BB962C8B-B14F-4D97-AF65-F5344CB8AC3E}">
        <p14:creationId xmlns:p14="http://schemas.microsoft.com/office/powerpoint/2010/main" val="2039894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Spatial Tree Construction</a:t>
            </a:r>
            <a:endParaRPr lang="en-SG"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37</a:t>
            </a:fld>
            <a:endParaRPr lang="en-US" altLang="en-US"/>
          </a:p>
        </p:txBody>
      </p:sp>
      <p:sp>
        <p:nvSpPr>
          <p:cNvPr id="7" name="TextBox 6">
            <a:extLst>
              <a:ext uri="{FF2B5EF4-FFF2-40B4-BE49-F238E27FC236}">
                <a16:creationId xmlns:a16="http://schemas.microsoft.com/office/drawing/2014/main" id="{38AEEBC6-57B0-8941-9D15-F1838851F008}"/>
              </a:ext>
            </a:extLst>
          </p:cNvPr>
          <p:cNvSpPr txBox="1"/>
          <p:nvPr/>
        </p:nvSpPr>
        <p:spPr>
          <a:xfrm>
            <a:off x="1041400" y="990600"/>
            <a:ext cx="8001000" cy="584775"/>
          </a:xfrm>
          <a:prstGeom prst="rect">
            <a:avLst/>
          </a:prstGeom>
          <a:noFill/>
        </p:spPr>
        <p:txBody>
          <a:bodyPr wrap="square" rtlCol="0">
            <a:spAutoFit/>
          </a:bodyPr>
          <a:lstStyle/>
          <a:p>
            <a:pPr algn="r"/>
            <a:r>
              <a:rPr lang="en-SG" sz="1600" b="1" dirty="0"/>
              <a:t>McFee and </a:t>
            </a:r>
            <a:r>
              <a:rPr lang="en-SG" sz="1600" b="1" dirty="0" err="1"/>
              <a:t>Lanckriet</a:t>
            </a:r>
            <a:r>
              <a:rPr lang="en-SG" sz="1600" b="1" dirty="0"/>
              <a:t>, "Large-scale music similarity search with spatial trees", ISMIR 2011.</a:t>
            </a:r>
            <a:endParaRPr lang="en-US" sz="1600" b="1" dirty="0"/>
          </a:p>
        </p:txBody>
      </p:sp>
      <p:pic>
        <p:nvPicPr>
          <p:cNvPr id="8" name="Picture 7">
            <a:extLst>
              <a:ext uri="{FF2B5EF4-FFF2-40B4-BE49-F238E27FC236}">
                <a16:creationId xmlns:a16="http://schemas.microsoft.com/office/drawing/2014/main" id="{34DB5206-1684-D04B-9B61-F41CD07D2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291" y="1575375"/>
            <a:ext cx="6435417" cy="4826563"/>
          </a:xfrm>
          <a:prstGeom prst="rect">
            <a:avLst/>
          </a:prstGeom>
        </p:spPr>
      </p:pic>
    </p:spTree>
    <p:extLst>
      <p:ext uri="{BB962C8B-B14F-4D97-AF65-F5344CB8AC3E}">
        <p14:creationId xmlns:p14="http://schemas.microsoft.com/office/powerpoint/2010/main" val="40563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KD-Tree</a:t>
            </a:r>
            <a:endParaRPr lang="en-SG"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792BF5-8F45-E54C-9350-F35CD4895BA5}"/>
                  </a:ext>
                </a:extLst>
              </p:cNvPr>
              <p:cNvSpPr>
                <a:spLocks noGrp="1"/>
              </p:cNvSpPr>
              <p:nvPr>
                <p:ph idx="1"/>
              </p:nvPr>
            </p:nvSpPr>
            <p:spPr>
              <a:xfrm>
                <a:off x="457200" y="1575375"/>
                <a:ext cx="8229600" cy="2080570"/>
              </a:xfrm>
            </p:spPr>
            <p:txBody>
              <a:bodyPr/>
              <a:lstStyle/>
              <a:p>
                <a:r>
                  <a:rPr lang="en-US" dirty="0"/>
                  <a:t>Cycle through standard basis vectors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b="0" i="1" dirty="0" smtClean="0">
                            <a:latin typeface="Cambria Math" panose="02040503050406030204" pitchFamily="18" charset="0"/>
                          </a:rPr>
                          <m:t>𝑖</m:t>
                        </m:r>
                      </m:sub>
                    </m:sSub>
                    <m:r>
                      <a:rPr lang="en-US"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d>
                          <m:dPr>
                            <m:begChr m:val="{"/>
                            <m:endChr m:val="}"/>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1, 2, …, </m:t>
                            </m:r>
                            <m:r>
                              <a:rPr lang="en-US" b="0" i="1" dirty="0" smtClean="0">
                                <a:latin typeface="Cambria Math" panose="02040503050406030204" pitchFamily="18" charset="0"/>
                                <a:ea typeface="Cambria Math" panose="02040503050406030204" pitchFamily="18" charset="0"/>
                              </a:rPr>
                              <m:t>𝑑</m:t>
                            </m:r>
                          </m:e>
                        </m:d>
                      </m:e>
                    </m:d>
                  </m:oMath>
                </a14:m>
                <a:endParaRPr lang="en-US" b="0" dirty="0"/>
              </a:p>
              <a:p>
                <a:pPr lvl="1"/>
                <a:r>
                  <a:rPr lang="en-US" dirty="0"/>
                  <a:t>At level </a:t>
                </a:r>
                <a:r>
                  <a:rPr lang="en-US" i="1" dirty="0"/>
                  <a:t>j</a:t>
                </a:r>
                <a:r>
                  <a:rPr lang="en-US" dirty="0"/>
                  <a:t>, the split direction is </a:t>
                </a:r>
                <a14:m>
                  <m:oMath xmlns:m="http://schemas.openxmlformats.org/officeDocument/2006/math">
                    <m:r>
                      <a:rPr lang="en-US" b="0" i="1" dirty="0" smtClean="0">
                        <a:latin typeface="Cambria Math" panose="02040503050406030204" pitchFamily="18" charset="0"/>
                      </a:rPr>
                      <m:t>𝑤</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𝑑</m:t>
                    </m:r>
                  </m:oMath>
                </a14:m>
                <a:endParaRPr lang="en-US" dirty="0"/>
              </a:p>
              <a:p>
                <a:pPr lvl="1"/>
                <a:r>
                  <a:rPr lang="en-US" dirty="0"/>
                  <a:t>E.g., with 3 dimensions, first split on axis </a:t>
                </a:r>
                <a:r>
                  <a:rPr lang="en-US" i="1" dirty="0"/>
                  <a:t>x</a:t>
                </a:r>
                <a:r>
                  <a:rPr lang="en-US" dirty="0"/>
                  <a:t>, second split on axis </a:t>
                </a:r>
                <a:r>
                  <a:rPr lang="en-US" i="1" dirty="0"/>
                  <a:t>y</a:t>
                </a:r>
                <a:r>
                  <a:rPr lang="en-US" dirty="0"/>
                  <a:t>, third split on axis </a:t>
                </a:r>
                <a:r>
                  <a:rPr lang="en-US" i="1" dirty="0"/>
                  <a:t>z</a:t>
                </a:r>
                <a:r>
                  <a:rPr lang="en-US" dirty="0"/>
                  <a:t>, fourth split on axis </a:t>
                </a:r>
                <a:r>
                  <a:rPr lang="en-US" i="1" dirty="0"/>
                  <a:t>x</a:t>
                </a:r>
                <a:r>
                  <a:rPr lang="en-US" dirty="0"/>
                  <a:t>, and so on</a:t>
                </a:r>
              </a:p>
              <a:p>
                <a:r>
                  <a:rPr lang="en-US" dirty="0"/>
                  <a:t>Fine for low dimensions, but perform poorly in high dimensions</a:t>
                </a:r>
              </a:p>
              <a:p>
                <a:r>
                  <a:rPr lang="en-US" dirty="0"/>
                  <a:t>Complexity of construction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𝑑𝑛</m:t>
                    </m:r>
                    <m:r>
                      <a:rPr lang="en-US" i="1" dirty="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F1792BF5-8F45-E54C-9350-F35CD4895BA5}"/>
                  </a:ext>
                </a:extLst>
              </p:cNvPr>
              <p:cNvSpPr>
                <a:spLocks noGrp="1" noRot="1" noChangeAspect="1" noMove="1" noResize="1" noEditPoints="1" noAdjustHandles="1" noChangeArrowheads="1" noChangeShapeType="1" noTextEdit="1"/>
              </p:cNvSpPr>
              <p:nvPr>
                <p:ph idx="1"/>
              </p:nvPr>
            </p:nvSpPr>
            <p:spPr>
              <a:xfrm>
                <a:off x="457200" y="1575375"/>
                <a:ext cx="8229600" cy="2080570"/>
              </a:xfrm>
              <a:blipFill>
                <a:blip r:embed="rId2"/>
                <a:stretch>
                  <a:fillRect l="-617" t="-1212" b="-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38</a:t>
            </a:fld>
            <a:endParaRPr lang="en-US" altLang="en-US"/>
          </a:p>
        </p:txBody>
      </p:sp>
      <p:sp>
        <p:nvSpPr>
          <p:cNvPr id="7" name="TextBox 6">
            <a:extLst>
              <a:ext uri="{FF2B5EF4-FFF2-40B4-BE49-F238E27FC236}">
                <a16:creationId xmlns:a16="http://schemas.microsoft.com/office/drawing/2014/main" id="{2053769B-B346-B24D-A12C-15F2164C36AB}"/>
              </a:ext>
            </a:extLst>
          </p:cNvPr>
          <p:cNvSpPr txBox="1"/>
          <p:nvPr/>
        </p:nvSpPr>
        <p:spPr>
          <a:xfrm>
            <a:off x="1041400" y="990600"/>
            <a:ext cx="8001000" cy="584775"/>
          </a:xfrm>
          <a:prstGeom prst="rect">
            <a:avLst/>
          </a:prstGeom>
          <a:noFill/>
        </p:spPr>
        <p:txBody>
          <a:bodyPr wrap="square" rtlCol="0">
            <a:spAutoFit/>
          </a:bodyPr>
          <a:lstStyle/>
          <a:p>
            <a:pPr algn="r"/>
            <a:r>
              <a:rPr lang="en-SG" sz="1600" b="1" dirty="0" err="1"/>
              <a:t>Verma</a:t>
            </a:r>
            <a:r>
              <a:rPr lang="en-SG" sz="1600" b="1" dirty="0"/>
              <a:t>, </a:t>
            </a:r>
            <a:r>
              <a:rPr lang="en-SG" sz="1600" b="1" dirty="0" err="1"/>
              <a:t>Kpotufe</a:t>
            </a:r>
            <a:r>
              <a:rPr lang="en-SG" sz="1600" b="1" dirty="0"/>
              <a:t>, and Dasgupta, "Which Spatial Partition Trees are Adaptive to Intrinsic Dimension?", UAI 2009</a:t>
            </a:r>
            <a:endParaRPr lang="en-US" sz="1600" b="1" dirty="0"/>
          </a:p>
        </p:txBody>
      </p:sp>
      <p:pic>
        <p:nvPicPr>
          <p:cNvPr id="8" name="Picture 7">
            <a:extLst>
              <a:ext uri="{FF2B5EF4-FFF2-40B4-BE49-F238E27FC236}">
                <a16:creationId xmlns:a16="http://schemas.microsoft.com/office/drawing/2014/main" id="{C8BD76E3-099A-124F-9018-E36EA8159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810000"/>
            <a:ext cx="7162800" cy="2922137"/>
          </a:xfrm>
          <a:prstGeom prst="rect">
            <a:avLst/>
          </a:prstGeom>
        </p:spPr>
      </p:pic>
    </p:spTree>
    <p:extLst>
      <p:ext uri="{BB962C8B-B14F-4D97-AF65-F5344CB8AC3E}">
        <p14:creationId xmlns:p14="http://schemas.microsoft.com/office/powerpoint/2010/main" val="457370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Maximum Variance KD-Tree</a:t>
            </a:r>
            <a:endParaRPr lang="en-SG"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792BF5-8F45-E54C-9350-F35CD4895BA5}"/>
                  </a:ext>
                </a:extLst>
              </p:cNvPr>
              <p:cNvSpPr>
                <a:spLocks noGrp="1"/>
              </p:cNvSpPr>
              <p:nvPr>
                <p:ph idx="1"/>
              </p:nvPr>
            </p:nvSpPr>
            <p:spPr>
              <a:xfrm>
                <a:off x="457200" y="2667000"/>
                <a:ext cx="8229600" cy="2616101"/>
              </a:xfrm>
            </p:spPr>
            <p:txBody>
              <a:bodyPr/>
              <a:lstStyle/>
              <a:p>
                <a:r>
                  <a:rPr lang="en-US" dirty="0"/>
                  <a:t>“Cycling” through axes may not produce a good splitting direction</a:t>
                </a:r>
              </a:p>
              <a:p>
                <a:r>
                  <a:rPr lang="en-US" dirty="0"/>
                  <a:t>Choose </a:t>
                </a:r>
                <a14:m>
                  <m:oMath xmlns:m="http://schemas.openxmlformats.org/officeDocument/2006/math">
                    <m:r>
                      <a:rPr lang="en-US" i="1" dirty="0">
                        <a:latin typeface="Cambria Math" panose="02040503050406030204" pitchFamily="18" charset="0"/>
                      </a:rPr>
                      <m:t>𝑤</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r>
                          <a:rPr lang="en-US" i="1" dirty="0">
                            <a:latin typeface="Cambria Math" panose="02040503050406030204" pitchFamily="18" charset="0"/>
                          </a:rPr>
                          <m:t>+1</m:t>
                        </m:r>
                      </m:sub>
                    </m:sSub>
                  </m:oMath>
                </a14:m>
                <a:r>
                  <a:rPr lang="en-US" dirty="0"/>
                  <a:t> that maximally spreads the data</a:t>
                </a:r>
              </a:p>
              <a:p>
                <a:endParaRPr lang="en-US" dirty="0"/>
              </a:p>
              <a:p>
                <a:endParaRPr lang="en-US" dirty="0"/>
              </a:p>
              <a:p>
                <a:endParaRPr lang="en-US" dirty="0"/>
              </a:p>
              <a:p>
                <a14:m>
                  <m:oMath xmlns:m="http://schemas.openxmlformats.org/officeDocument/2006/math">
                    <m:r>
                      <a:rPr lang="en-US" i="1" dirty="0" smtClean="0">
                        <a:latin typeface="Cambria Math" panose="02040503050406030204" pitchFamily="18" charset="0"/>
                        <a:ea typeface="Cambria Math" panose="02040503050406030204" pitchFamily="18" charset="0"/>
                      </a:rPr>
                      <m:t>𝜇</m:t>
                    </m:r>
                  </m:oMath>
                </a14:m>
                <a:r>
                  <a:rPr lang="en-US" dirty="0"/>
                  <a:t> is sample mean</a:t>
                </a:r>
              </a:p>
              <a:p>
                <a:r>
                  <a:rPr lang="en-US" dirty="0"/>
                  <a:t>Complexity of construction is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err="1">
                        <a:latin typeface="Cambria Math" panose="02040503050406030204" pitchFamily="18" charset="0"/>
                      </a:rPr>
                      <m:t>𝑑𝑛</m:t>
                    </m:r>
                    <m:r>
                      <a:rPr lang="en-US" i="1" dirty="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F1792BF5-8F45-E54C-9350-F35CD4895BA5}"/>
                  </a:ext>
                </a:extLst>
              </p:cNvPr>
              <p:cNvSpPr>
                <a:spLocks noGrp="1" noRot="1" noChangeAspect="1" noMove="1" noResize="1" noEditPoints="1" noAdjustHandles="1" noChangeArrowheads="1" noChangeShapeType="1" noTextEdit="1"/>
              </p:cNvSpPr>
              <p:nvPr>
                <p:ph idx="1"/>
              </p:nvPr>
            </p:nvSpPr>
            <p:spPr>
              <a:xfrm>
                <a:off x="457200" y="2667000"/>
                <a:ext cx="8229600" cy="2616101"/>
              </a:xfrm>
              <a:blipFill>
                <a:blip r:embed="rId2"/>
                <a:stretch>
                  <a:fillRect l="-617" t="-966" b="-289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39</a:t>
            </a:fld>
            <a:endParaRPr lang="en-US" altLang="en-US"/>
          </a:p>
        </p:txBody>
      </p:sp>
      <p:pic>
        <p:nvPicPr>
          <p:cNvPr id="6" name="Picture 5">
            <a:extLst>
              <a:ext uri="{FF2B5EF4-FFF2-40B4-BE49-F238E27FC236}">
                <a16:creationId xmlns:a16="http://schemas.microsoft.com/office/drawing/2014/main" id="{09341737-E67D-A44D-A664-7651492C4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3568650"/>
            <a:ext cx="4864100" cy="812800"/>
          </a:xfrm>
          <a:prstGeom prst="rect">
            <a:avLst/>
          </a:prstGeom>
        </p:spPr>
      </p:pic>
      <p:sp>
        <p:nvSpPr>
          <p:cNvPr id="7" name="TextBox 6">
            <a:extLst>
              <a:ext uri="{FF2B5EF4-FFF2-40B4-BE49-F238E27FC236}">
                <a16:creationId xmlns:a16="http://schemas.microsoft.com/office/drawing/2014/main" id="{2053769B-B346-B24D-A12C-15F2164C36AB}"/>
              </a:ext>
            </a:extLst>
          </p:cNvPr>
          <p:cNvSpPr txBox="1"/>
          <p:nvPr/>
        </p:nvSpPr>
        <p:spPr>
          <a:xfrm>
            <a:off x="1041400" y="990600"/>
            <a:ext cx="8001000" cy="584775"/>
          </a:xfrm>
          <a:prstGeom prst="rect">
            <a:avLst/>
          </a:prstGeom>
          <a:noFill/>
        </p:spPr>
        <p:txBody>
          <a:bodyPr wrap="square" rtlCol="0">
            <a:spAutoFit/>
          </a:bodyPr>
          <a:lstStyle/>
          <a:p>
            <a:pPr algn="r"/>
            <a:r>
              <a:rPr lang="en-SG" sz="1600" b="1" dirty="0" err="1"/>
              <a:t>Verma</a:t>
            </a:r>
            <a:r>
              <a:rPr lang="en-SG" sz="1600" b="1" dirty="0"/>
              <a:t>, </a:t>
            </a:r>
            <a:r>
              <a:rPr lang="en-SG" sz="1600" b="1" dirty="0" err="1"/>
              <a:t>Kpotufe</a:t>
            </a:r>
            <a:r>
              <a:rPr lang="en-SG" sz="1600" b="1" dirty="0"/>
              <a:t>, and Dasgupta, "Which Spatial Partition Trees are Adaptive to Intrinsic Dimension?", UAI 2009</a:t>
            </a:r>
            <a:endParaRPr lang="en-US" sz="1600" b="1" dirty="0"/>
          </a:p>
        </p:txBody>
      </p:sp>
    </p:spTree>
    <p:extLst>
      <p:ext uri="{BB962C8B-B14F-4D97-AF65-F5344CB8AC3E}">
        <p14:creationId xmlns:p14="http://schemas.microsoft.com/office/powerpoint/2010/main" val="328604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136613"/>
            <a:ext cx="7772400" cy="523220"/>
          </a:xfrm>
        </p:spPr>
        <p:txBody>
          <a:bodyPr/>
          <a:lstStyle/>
          <a:p>
            <a:r>
              <a:rPr lang="en-US" sz="2800" dirty="0">
                <a:latin typeface="Times New Roman" panose="02020603050405020304" pitchFamily="18" charset="0"/>
                <a:cs typeface="Times New Roman" panose="02020603050405020304" pitchFamily="18" charset="0"/>
              </a:rPr>
              <a:t>Part I:</a:t>
            </a:r>
            <a:endParaRPr lang="en-SG" sz="2800" dirty="0"/>
          </a:p>
        </p:txBody>
      </p:sp>
      <p:sp>
        <p:nvSpPr>
          <p:cNvPr id="3" name="Text Placeholder 2"/>
          <p:cNvSpPr>
            <a:spLocks noGrp="1"/>
          </p:cNvSpPr>
          <p:nvPr>
            <p:ph type="body" idx="1"/>
          </p:nvPr>
        </p:nvSpPr>
        <p:spPr>
          <a:xfrm>
            <a:off x="722312" y="3721388"/>
            <a:ext cx="8193087" cy="954107"/>
          </a:xfrm>
        </p:spPr>
        <p:txBody>
          <a:bodyPr/>
          <a:lstStyle/>
          <a:p>
            <a:r>
              <a:rPr lang="en-US" sz="2800" b="1" dirty="0">
                <a:latin typeface="Times New Roman" panose="02020603050405020304" pitchFamily="18" charset="0"/>
                <a:cs typeface="Times New Roman" panose="02020603050405020304" pitchFamily="18" charset="0"/>
              </a:rPr>
              <a:t>MF Recommendation Retrieval as Similarity Search Problem</a:t>
            </a:r>
          </a:p>
        </p:txBody>
      </p:sp>
      <p:sp>
        <p:nvSpPr>
          <p:cNvPr id="5" name="Slide Number Placeholder 4"/>
          <p:cNvSpPr>
            <a:spLocks noGrp="1"/>
          </p:cNvSpPr>
          <p:nvPr>
            <p:ph type="sldNum" sz="quarter" idx="12"/>
          </p:nvPr>
        </p:nvSpPr>
        <p:spPr/>
        <p:txBody>
          <a:bodyPr/>
          <a:lstStyle/>
          <a:p>
            <a:pPr>
              <a:defRPr/>
            </a:pPr>
            <a:fld id="{7826556C-EC84-4ECE-8191-F1FF3A7E9999}" type="slidenum">
              <a:rPr lang="en-US" altLang="en-US" smtClean="0"/>
              <a:pPr>
                <a:defRPr/>
              </a:pPr>
              <a:t>4</a:t>
            </a:fld>
            <a:endParaRPr lang="en-US" altLang="en-US"/>
          </a:p>
        </p:txBody>
      </p:sp>
    </p:spTree>
    <p:extLst>
      <p:ext uri="{BB962C8B-B14F-4D97-AF65-F5344CB8AC3E}">
        <p14:creationId xmlns:p14="http://schemas.microsoft.com/office/powerpoint/2010/main" val="1113142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PCA-Tree</a:t>
            </a:r>
            <a:endParaRPr lang="en-SG"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792BF5-8F45-E54C-9350-F35CD4895BA5}"/>
                  </a:ext>
                </a:extLst>
              </p:cNvPr>
              <p:cNvSpPr>
                <a:spLocks noGrp="1"/>
              </p:cNvSpPr>
              <p:nvPr>
                <p:ph idx="1"/>
              </p:nvPr>
            </p:nvSpPr>
            <p:spPr>
              <a:xfrm>
                <a:off x="457200" y="1575375"/>
                <a:ext cx="8229600" cy="3958007"/>
              </a:xfrm>
            </p:spPr>
            <p:txBody>
              <a:bodyPr/>
              <a:lstStyle/>
              <a:p>
                <a:r>
                  <a:rPr lang="en-US" dirty="0"/>
                  <a:t>KD-tree is limited to splits along axis-parallel directions</a:t>
                </a:r>
              </a:p>
              <a:p>
                <a:endParaRPr lang="en-US" dirty="0"/>
              </a:p>
              <a:p>
                <a:r>
                  <a:rPr lang="en-US" dirty="0"/>
                  <a:t>PCA-tree generalizes this to any direction that maximizes the variance</a:t>
                </a:r>
              </a:p>
              <a:p>
                <a:pPr lvl="1"/>
                <a:r>
                  <a:rPr lang="en-US" dirty="0"/>
                  <a:t>Split along the leading eigenvector of the sample covariance matrix</a:t>
                </a:r>
                <a:endParaRPr lang="en-US" b="0" dirty="0"/>
              </a:p>
              <a:p>
                <a:endParaRPr lang="en-US" dirty="0"/>
              </a:p>
              <a:p>
                <a:endParaRPr lang="en-US" dirty="0"/>
              </a:p>
              <a:p>
                <a:endParaRPr lang="en-US" dirty="0"/>
              </a:p>
              <a:p>
                <a:pPr lvl="1"/>
                <a:r>
                  <a:rPr lang="en-US" dirty="0"/>
                  <a:t>Complexity is </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𝑑𝑛</m:t>
                        </m:r>
                        <m:r>
                          <a:rPr lang="en-US" i="1" baseline="30000" dirty="0" smtClean="0">
                            <a:latin typeface="Cambria Math" panose="02040503050406030204" pitchFamily="18" charset="0"/>
                          </a:rPr>
                          <m:t>2</m:t>
                        </m:r>
                      </m:e>
                    </m:d>
                  </m:oMath>
                </a14:m>
                <a:endParaRPr lang="en-US" dirty="0"/>
              </a:p>
              <a:p>
                <a:endParaRPr lang="en-US" dirty="0"/>
              </a:p>
              <a:p>
                <a:r>
                  <a:rPr lang="en-US" dirty="0"/>
                  <a:t>There are yet other splitting rules</a:t>
                </a:r>
              </a:p>
            </p:txBody>
          </p:sp>
        </mc:Choice>
        <mc:Fallback xmlns="">
          <p:sp>
            <p:nvSpPr>
              <p:cNvPr id="3" name="Content Placeholder 2">
                <a:extLst>
                  <a:ext uri="{FF2B5EF4-FFF2-40B4-BE49-F238E27FC236}">
                    <a16:creationId xmlns:a16="http://schemas.microsoft.com/office/drawing/2014/main" id="{F1792BF5-8F45-E54C-9350-F35CD4895BA5}"/>
                  </a:ext>
                </a:extLst>
              </p:cNvPr>
              <p:cNvSpPr>
                <a:spLocks noGrp="1" noRot="1" noChangeAspect="1" noMove="1" noResize="1" noEditPoints="1" noAdjustHandles="1" noChangeArrowheads="1" noChangeShapeType="1" noTextEdit="1"/>
              </p:cNvSpPr>
              <p:nvPr>
                <p:ph idx="1"/>
              </p:nvPr>
            </p:nvSpPr>
            <p:spPr>
              <a:xfrm>
                <a:off x="457200" y="1575375"/>
                <a:ext cx="8229600" cy="3958007"/>
              </a:xfrm>
              <a:blipFill>
                <a:blip r:embed="rId2"/>
                <a:stretch>
                  <a:fillRect l="-617" t="-639" b="-19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40</a:t>
            </a:fld>
            <a:endParaRPr lang="en-US" altLang="en-US"/>
          </a:p>
        </p:txBody>
      </p:sp>
      <p:pic>
        <p:nvPicPr>
          <p:cNvPr id="8" name="Picture 7">
            <a:extLst>
              <a:ext uri="{FF2B5EF4-FFF2-40B4-BE49-F238E27FC236}">
                <a16:creationId xmlns:a16="http://schemas.microsoft.com/office/drawing/2014/main" id="{6B6BB17C-063E-584F-ACB9-ECA61601F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41539"/>
            <a:ext cx="6324600" cy="772742"/>
          </a:xfrm>
          <a:prstGeom prst="rect">
            <a:avLst/>
          </a:prstGeom>
        </p:spPr>
      </p:pic>
      <p:sp>
        <p:nvSpPr>
          <p:cNvPr id="9" name="TextBox 8">
            <a:extLst>
              <a:ext uri="{FF2B5EF4-FFF2-40B4-BE49-F238E27FC236}">
                <a16:creationId xmlns:a16="http://schemas.microsoft.com/office/drawing/2014/main" id="{F8B20B1C-8288-9243-963E-561940AC4C6C}"/>
              </a:ext>
            </a:extLst>
          </p:cNvPr>
          <p:cNvSpPr txBox="1"/>
          <p:nvPr/>
        </p:nvSpPr>
        <p:spPr>
          <a:xfrm>
            <a:off x="1041400" y="990600"/>
            <a:ext cx="8001000" cy="584775"/>
          </a:xfrm>
          <a:prstGeom prst="rect">
            <a:avLst/>
          </a:prstGeom>
          <a:noFill/>
        </p:spPr>
        <p:txBody>
          <a:bodyPr wrap="square" rtlCol="0">
            <a:spAutoFit/>
          </a:bodyPr>
          <a:lstStyle/>
          <a:p>
            <a:pPr algn="r"/>
            <a:r>
              <a:rPr lang="en-SG" sz="1600" b="1" dirty="0" err="1"/>
              <a:t>Sproull</a:t>
            </a:r>
            <a:r>
              <a:rPr lang="en-SG" sz="1600" b="1" dirty="0"/>
              <a:t>, "Refinements to nearest-</a:t>
            </a:r>
            <a:r>
              <a:rPr lang="en-SG" sz="1600" b="1" dirty="0" err="1"/>
              <a:t>neighbor</a:t>
            </a:r>
            <a:r>
              <a:rPr lang="en-SG" sz="1600" b="1" dirty="0"/>
              <a:t> searching ink-dimensional trees", </a:t>
            </a:r>
            <a:r>
              <a:rPr lang="en-SG" sz="1600" b="1" dirty="0" err="1"/>
              <a:t>Algorithmica</a:t>
            </a:r>
            <a:r>
              <a:rPr lang="en-SG" sz="1600" b="1" dirty="0"/>
              <a:t> 1991.</a:t>
            </a:r>
            <a:endParaRPr lang="en-US" sz="1600" b="1" dirty="0"/>
          </a:p>
        </p:txBody>
      </p:sp>
    </p:spTree>
    <p:extLst>
      <p:ext uri="{BB962C8B-B14F-4D97-AF65-F5344CB8AC3E}">
        <p14:creationId xmlns:p14="http://schemas.microsoft.com/office/powerpoint/2010/main" val="156062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MIPS is </a:t>
            </a:r>
            <a:r>
              <a:rPr lang="en-US" sz="2800" dirty="0">
                <a:solidFill>
                  <a:srgbClr val="FF0000"/>
                </a:solidFill>
                <a:latin typeface="Times New Roman" panose="02020603050405020304" pitchFamily="18" charset="0"/>
                <a:cs typeface="Times New Roman" panose="02020603050405020304" pitchFamily="18" charset="0"/>
              </a:rPr>
              <a:t>not</a:t>
            </a:r>
            <a:r>
              <a:rPr lang="en-US" sz="2800" dirty="0">
                <a:latin typeface="Times New Roman" panose="02020603050405020304" pitchFamily="18" charset="0"/>
                <a:cs typeface="Times New Roman" panose="02020603050405020304" pitchFamily="18" charset="0"/>
              </a:rPr>
              <a:t> Nearest Neighbor Search</a:t>
            </a:r>
            <a:endParaRPr lang="en-SG"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41</a:t>
            </a:fld>
            <a:endParaRPr lang="en-US" altLang="en-US"/>
          </a:p>
        </p:txBody>
      </p:sp>
      <p:sp>
        <p:nvSpPr>
          <p:cNvPr id="6" name="Content Placeholder 5">
            <a:extLst>
              <a:ext uri="{FF2B5EF4-FFF2-40B4-BE49-F238E27FC236}">
                <a16:creationId xmlns:a16="http://schemas.microsoft.com/office/drawing/2014/main" id="{7E80628C-77EF-D741-B8C0-9C479AB9A2C7}"/>
              </a:ext>
            </a:extLst>
          </p:cNvPr>
          <p:cNvSpPr>
            <a:spLocks noGrp="1"/>
          </p:cNvSpPr>
          <p:nvPr>
            <p:ph idx="1"/>
          </p:nvPr>
        </p:nvSpPr>
        <p:spPr>
          <a:xfrm>
            <a:off x="457200" y="1295400"/>
            <a:ext cx="8229600" cy="400110"/>
          </a:xfrm>
        </p:spPr>
        <p:txBody>
          <a:bodyPr/>
          <a:lstStyle/>
          <a:p>
            <a:r>
              <a:rPr lang="en-US" dirty="0"/>
              <a:t>Spatial trees are based on Euclidean distances</a:t>
            </a:r>
          </a:p>
        </p:txBody>
      </p:sp>
      <p:sp>
        <p:nvSpPr>
          <p:cNvPr id="10" name="TextBox 9">
            <a:extLst>
              <a:ext uri="{FF2B5EF4-FFF2-40B4-BE49-F238E27FC236}">
                <a16:creationId xmlns:a16="http://schemas.microsoft.com/office/drawing/2014/main" id="{13B8C193-BB8F-414D-85CA-049C9555103E}"/>
              </a:ext>
            </a:extLst>
          </p:cNvPr>
          <p:cNvSpPr txBox="1"/>
          <p:nvPr/>
        </p:nvSpPr>
        <p:spPr>
          <a:xfrm>
            <a:off x="1031747" y="1823211"/>
            <a:ext cx="730090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Maximum Inner Product Search</a:t>
            </a:r>
            <a:endParaRPr lang="en-SG"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23E8E8-3328-A340-A204-2EB03A066CA2}"/>
                  </a:ext>
                </a:extLst>
              </p:cNvPr>
              <p:cNvSpPr/>
              <p:nvPr/>
            </p:nvSpPr>
            <p:spPr>
              <a:xfrm>
                <a:off x="2590800" y="2264028"/>
                <a:ext cx="4167872" cy="55534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2000" b="0" i="1" dirty="0" smtClean="0">
                              <a:solidFill>
                                <a:srgbClr val="002060"/>
                              </a:solidFill>
                              <a:latin typeface="Cambria Math" panose="02040503050406030204" pitchFamily="18" charset="0"/>
                            </a:rPr>
                          </m:ctrlPr>
                        </m:funcPr>
                        <m:fName>
                          <m:func>
                            <m:funcPr>
                              <m:ctrlPr>
                                <a:rPr lang="en-US" sz="2000" b="0" i="1" dirty="0" smtClean="0">
                                  <a:solidFill>
                                    <a:srgbClr val="002060"/>
                                  </a:solidFill>
                                  <a:latin typeface="Cambria Math" panose="02040503050406030204" pitchFamily="18" charset="0"/>
                                </a:rPr>
                              </m:ctrlPr>
                            </m:funcPr>
                            <m:fName>
                              <m:limLow>
                                <m:limLowPr>
                                  <m:ctrlPr>
                                    <a:rPr lang="en-US" sz="2000" b="0" i="1" dirty="0" smtClean="0">
                                      <a:solidFill>
                                        <a:srgbClr val="002060"/>
                                      </a:solidFill>
                                      <a:latin typeface="Cambria Math" panose="02040503050406030204" pitchFamily="18" charset="0"/>
                                    </a:rPr>
                                  </m:ctrlPr>
                                </m:limLowPr>
                                <m:e>
                                  <m:r>
                                    <m:rPr>
                                      <m:sty m:val="p"/>
                                    </m:rPr>
                                    <a:rPr lang="en-US" sz="2000" b="0" i="0" dirty="0" smtClean="0">
                                      <a:solidFill>
                                        <a:srgbClr val="002060"/>
                                      </a:solidFill>
                                      <a:latin typeface="Cambria Math" panose="02040503050406030204" pitchFamily="18" charset="0"/>
                                    </a:rPr>
                                    <m:t>argmax</m:t>
                                  </m:r>
                                </m:e>
                                <m:lim>
                                  <m:r>
                                    <a:rPr lang="en-US" sz="2000" i="1" dirty="0" smtClean="0">
                                      <a:solidFill>
                                        <a:srgbClr val="002060"/>
                                      </a:solidFill>
                                      <a:latin typeface="Cambria Math" panose="02040503050406030204" pitchFamily="18" charset="0"/>
                                    </a:rPr>
                                    <m:t>𝑖</m:t>
                                  </m:r>
                                </m:lim>
                              </m:limLow>
                            </m:fName>
                            <m:e>
                              <m:sSubSup>
                                <m:sSubSupPr>
                                  <m:ctrlPr>
                                    <a:rPr lang="en-US" sz="2000" i="1" dirty="0">
                                      <a:solidFill>
                                        <a:srgbClr val="002060"/>
                                      </a:solidFill>
                                      <a:latin typeface="Cambria Math" panose="02040503050406030204" pitchFamily="18" charset="0"/>
                                    </a:rPr>
                                  </m:ctrlPr>
                                </m:sSubSupPr>
                                <m:e>
                                  <m:r>
                                    <a:rPr lang="en-US" sz="2000" b="0" i="1" dirty="0" smtClean="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rPr>
                                    <m:t>𝑥</m:t>
                                  </m:r>
                                </m:e>
                                <m:sub>
                                  <m:r>
                                    <a:rPr lang="en-US" sz="2000" i="1" dirty="0">
                                      <a:solidFill>
                                        <a:srgbClr val="002060"/>
                                      </a:solidFill>
                                      <a:latin typeface="Cambria Math" panose="02040503050406030204" pitchFamily="18" charset="0"/>
                                    </a:rPr>
                                    <m:t>𝑢</m:t>
                                  </m:r>
                                </m:sub>
                                <m:sup>
                                  <m:r>
                                    <a:rPr lang="en-US" sz="2000" i="1" dirty="0">
                                      <a:solidFill>
                                        <a:srgbClr val="002060"/>
                                      </a:solidFill>
                                      <a:latin typeface="Cambria Math" panose="02040503050406030204" pitchFamily="18" charset="0"/>
                                    </a:rPr>
                                    <m:t>𝑇</m:t>
                                  </m:r>
                                </m:sup>
                              </m:sSubSup>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rPr>
                                    <m:t>𝑦</m:t>
                                  </m:r>
                                </m:e>
                                <m:sub>
                                  <m:r>
                                    <a:rPr lang="en-US" sz="2000" i="1" dirty="0">
                                      <a:solidFill>
                                        <a:srgbClr val="002060"/>
                                      </a:solidFill>
                                      <a:latin typeface="Cambria Math" panose="02040503050406030204" pitchFamily="18" charset="0"/>
                                    </a:rPr>
                                    <m:t>𝑖</m:t>
                                  </m:r>
                                </m:sub>
                              </m:sSub>
                              <m:r>
                                <a:rPr lang="en-US" sz="2000" b="0" i="1" dirty="0" smtClean="0">
                                  <a:solidFill>
                                    <a:srgbClr val="002060"/>
                                  </a:solidFill>
                                  <a:latin typeface="Cambria Math" panose="02040503050406030204" pitchFamily="18" charset="0"/>
                                </a:rPr>
                                <m:t>)</m:t>
                              </m:r>
                            </m:e>
                          </m:func>
                        </m:fName>
                        <m:e/>
                      </m:func>
                    </m:oMath>
                  </m:oMathPara>
                </a14:m>
                <a:endParaRPr lang="en-SG" sz="20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4E23E8E8-3328-A340-A204-2EB03A066CA2}"/>
                  </a:ext>
                </a:extLst>
              </p:cNvPr>
              <p:cNvSpPr>
                <a:spLocks noRot="1" noChangeAspect="1" noMove="1" noResize="1" noEditPoints="1" noAdjustHandles="1" noChangeArrowheads="1" noChangeShapeType="1" noTextEdit="1"/>
              </p:cNvSpPr>
              <p:nvPr/>
            </p:nvSpPr>
            <p:spPr>
              <a:xfrm>
                <a:off x="2590800" y="2264028"/>
                <a:ext cx="4167872" cy="555345"/>
              </a:xfrm>
              <a:prstGeom prst="rect">
                <a:avLst/>
              </a:prstGeom>
              <a:blipFill>
                <a:blip r:embed="rId2"/>
                <a:stretch>
                  <a:fillRect b="-444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E494871-F987-4A43-9255-7D487CA5E238}"/>
              </a:ext>
            </a:extLst>
          </p:cNvPr>
          <p:cNvSpPr txBox="1"/>
          <p:nvPr/>
        </p:nvSpPr>
        <p:spPr>
          <a:xfrm>
            <a:off x="1031747" y="3042631"/>
            <a:ext cx="730090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Nearest Neighbor Search</a:t>
            </a:r>
            <a:endParaRPr lang="en-SG"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111DA87-3869-B047-8BFB-BDA3A5D752BD}"/>
                  </a:ext>
                </a:extLst>
              </p:cNvPr>
              <p:cNvSpPr/>
              <p:nvPr/>
            </p:nvSpPr>
            <p:spPr>
              <a:xfrm>
                <a:off x="2590800" y="3483448"/>
                <a:ext cx="4167872" cy="55515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SG" sz="2000" i="1" smtClean="0">
                              <a:solidFill>
                                <a:srgbClr val="002060"/>
                              </a:solidFill>
                              <a:latin typeface="Cambria Math" panose="02040503050406030204" pitchFamily="18" charset="0"/>
                              <a:cs typeface="Times New Roman" panose="02020603050405020304" pitchFamily="18" charset="0"/>
                            </a:rPr>
                          </m:ctrlPr>
                        </m:funcPr>
                        <m:fName>
                          <m:limLow>
                            <m:limLowPr>
                              <m:ctrlPr>
                                <a:rPr lang="en-SG" sz="2000" i="1" smtClean="0">
                                  <a:solidFill>
                                    <a:srgbClr val="002060"/>
                                  </a:solidFill>
                                  <a:latin typeface="Cambria Math" panose="02040503050406030204" pitchFamily="18" charset="0"/>
                                  <a:cs typeface="Times New Roman" panose="02020603050405020304" pitchFamily="18" charset="0"/>
                                </a:rPr>
                              </m:ctrlPr>
                            </m:limLowPr>
                            <m:e>
                              <m:r>
                                <m:rPr>
                                  <m:sty m:val="p"/>
                                </m:rPr>
                                <a:rPr lang="en-US" sz="2000" b="0" i="0" smtClean="0">
                                  <a:solidFill>
                                    <a:srgbClr val="002060"/>
                                  </a:solidFill>
                                  <a:latin typeface="Cambria Math" panose="02040503050406030204" pitchFamily="18" charset="0"/>
                                  <a:cs typeface="Times New Roman" panose="02020603050405020304" pitchFamily="18" charset="0"/>
                                </a:rPr>
                                <m:t>arg</m:t>
                              </m:r>
                              <m:r>
                                <m:rPr>
                                  <m:sty m:val="p"/>
                                </m:rPr>
                                <a:rPr lang="en-SG" sz="2000" i="0" smtClean="0">
                                  <a:solidFill>
                                    <a:srgbClr val="002060"/>
                                  </a:solidFill>
                                  <a:latin typeface="Cambria Math" panose="02040503050406030204" pitchFamily="18" charset="0"/>
                                  <a:cs typeface="Times New Roman" panose="02020603050405020304" pitchFamily="18" charset="0"/>
                                </a:rPr>
                                <m:t>max</m:t>
                              </m:r>
                            </m:e>
                            <m:lim>
                              <m:r>
                                <a:rPr lang="en-US" sz="2000" b="0" i="1" smtClean="0">
                                  <a:solidFill>
                                    <a:srgbClr val="002060"/>
                                  </a:solidFill>
                                  <a:latin typeface="Cambria Math" panose="02040503050406030204" pitchFamily="18" charset="0"/>
                                  <a:cs typeface="Times New Roman" panose="02020603050405020304" pitchFamily="18" charset="0"/>
                                </a:rPr>
                                <m:t>𝑖</m:t>
                              </m:r>
                            </m:lim>
                          </m:limLow>
                        </m:fName>
                        <m:e>
                          <m:sSup>
                            <m:sSupPr>
                              <m:ctrlPr>
                                <a:rPr lang="en-SG" sz="2000" i="1" smtClean="0">
                                  <a:solidFill>
                                    <a:srgbClr val="002060"/>
                                  </a:solidFill>
                                  <a:latin typeface="Cambria Math" panose="02040503050406030204" pitchFamily="18" charset="0"/>
                                  <a:cs typeface="Times New Roman" panose="02020603050405020304" pitchFamily="18" charset="0"/>
                                </a:rPr>
                              </m:ctrlPr>
                            </m:sSupPr>
                            <m:e>
                              <m:d>
                                <m:dPr>
                                  <m:begChr m:val="‖"/>
                                  <m:endChr m:val="‖"/>
                                  <m:ctrlPr>
                                    <a:rPr lang="en-SG" sz="2000" i="1" smtClean="0">
                                      <a:solidFill>
                                        <a:srgbClr val="002060"/>
                                      </a:solidFill>
                                      <a:latin typeface="Cambria Math" panose="02040503050406030204" pitchFamily="18" charset="0"/>
                                      <a:cs typeface="Times New Roman" panose="02020603050405020304" pitchFamily="18" charset="0"/>
                                    </a:rPr>
                                  </m:ctrlPr>
                                </m:dPr>
                                <m:e>
                                  <m:sSub>
                                    <m:sSubPr>
                                      <m:ctrlPr>
                                        <a:rPr lang="en-SG" sz="2000" i="1" smtClean="0">
                                          <a:solidFill>
                                            <a:srgbClr val="002060"/>
                                          </a:solidFill>
                                          <a:latin typeface="Cambria Math" panose="02040503050406030204" pitchFamily="18" charset="0"/>
                                          <a:cs typeface="Times New Roman" panose="02020603050405020304" pitchFamily="18" charset="0"/>
                                        </a:rPr>
                                      </m:ctrlPr>
                                    </m:sSubPr>
                                    <m:e>
                                      <m:r>
                                        <a:rPr lang="en-US" sz="2000" b="0" i="1" smtClean="0">
                                          <a:solidFill>
                                            <a:srgbClr val="002060"/>
                                          </a:solidFill>
                                          <a:latin typeface="Cambria Math" panose="02040503050406030204" pitchFamily="18" charset="0"/>
                                          <a:cs typeface="Times New Roman" panose="02020603050405020304" pitchFamily="18" charset="0"/>
                                        </a:rPr>
                                        <m:t>𝑥</m:t>
                                      </m:r>
                                    </m:e>
                                    <m:sub>
                                      <m:r>
                                        <a:rPr lang="en-US" sz="2000" b="0" i="1" smtClean="0">
                                          <a:solidFill>
                                            <a:srgbClr val="002060"/>
                                          </a:solidFill>
                                          <a:latin typeface="Cambria Math" panose="02040503050406030204" pitchFamily="18" charset="0"/>
                                          <a:cs typeface="Times New Roman" panose="02020603050405020304" pitchFamily="18" charset="0"/>
                                        </a:rPr>
                                        <m:t>𝑢</m:t>
                                      </m:r>
                                    </m:sub>
                                  </m:sSub>
                                  <m:r>
                                    <a:rPr lang="en-US" sz="2000" b="0" i="1" smtClean="0">
                                      <a:solidFill>
                                        <a:srgbClr val="002060"/>
                                      </a:solidFill>
                                      <a:latin typeface="Cambria Math" panose="02040503050406030204" pitchFamily="18" charset="0"/>
                                      <a:cs typeface="Times New Roman" panose="02020603050405020304" pitchFamily="18" charset="0"/>
                                    </a:rPr>
                                    <m:t>−</m:t>
                                  </m:r>
                                  <m:sSub>
                                    <m:sSubPr>
                                      <m:ctrlPr>
                                        <a:rPr lang="en-US" sz="2000" b="0" i="1" smtClean="0">
                                          <a:solidFill>
                                            <a:srgbClr val="002060"/>
                                          </a:solidFill>
                                          <a:latin typeface="Cambria Math" panose="02040503050406030204" pitchFamily="18" charset="0"/>
                                          <a:cs typeface="Times New Roman" panose="02020603050405020304" pitchFamily="18" charset="0"/>
                                        </a:rPr>
                                      </m:ctrlPr>
                                    </m:sSubPr>
                                    <m:e>
                                      <m:r>
                                        <a:rPr lang="en-US" sz="2000" b="0" i="1" smtClean="0">
                                          <a:solidFill>
                                            <a:srgbClr val="002060"/>
                                          </a:solidFill>
                                          <a:latin typeface="Cambria Math" panose="02040503050406030204" pitchFamily="18" charset="0"/>
                                          <a:cs typeface="Times New Roman" panose="02020603050405020304" pitchFamily="18" charset="0"/>
                                        </a:rPr>
                                        <m:t>𝑦</m:t>
                                      </m:r>
                                    </m:e>
                                    <m:sub>
                                      <m:r>
                                        <a:rPr lang="en-US" sz="2000" b="0" i="1" smtClean="0">
                                          <a:solidFill>
                                            <a:srgbClr val="002060"/>
                                          </a:solidFill>
                                          <a:latin typeface="Cambria Math" panose="02040503050406030204" pitchFamily="18" charset="0"/>
                                          <a:cs typeface="Times New Roman" panose="02020603050405020304" pitchFamily="18" charset="0"/>
                                        </a:rPr>
                                        <m:t>𝑖</m:t>
                                      </m:r>
                                    </m:sub>
                                  </m:sSub>
                                </m:e>
                              </m:d>
                            </m:e>
                            <m:sup>
                              <m:r>
                                <a:rPr lang="en-US" sz="2000" b="0" i="1" smtClean="0">
                                  <a:solidFill>
                                    <a:srgbClr val="002060"/>
                                  </a:solidFill>
                                  <a:latin typeface="Cambria Math" panose="02040503050406030204" pitchFamily="18" charset="0"/>
                                  <a:cs typeface="Times New Roman" panose="02020603050405020304" pitchFamily="18" charset="0"/>
                                </a:rPr>
                                <m:t>2</m:t>
                              </m:r>
                            </m:sup>
                          </m:sSup>
                        </m:e>
                      </m:func>
                    </m:oMath>
                  </m:oMathPara>
                </a14:m>
                <a:endParaRPr lang="en-SG" sz="20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8111DA87-3869-B047-8BFB-BDA3A5D752BD}"/>
                  </a:ext>
                </a:extLst>
              </p:cNvPr>
              <p:cNvSpPr>
                <a:spLocks noRot="1" noChangeAspect="1" noMove="1" noResize="1" noEditPoints="1" noAdjustHandles="1" noChangeArrowheads="1" noChangeShapeType="1" noTextEdit="1"/>
              </p:cNvSpPr>
              <p:nvPr/>
            </p:nvSpPr>
            <p:spPr>
              <a:xfrm>
                <a:off x="2590800" y="3483448"/>
                <a:ext cx="4167872" cy="555152"/>
              </a:xfrm>
              <a:prstGeom prst="rect">
                <a:avLst/>
              </a:prstGeom>
              <a:blipFill>
                <a:blip r:embed="rId3"/>
                <a:stretch>
                  <a:fillRect b="-222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639BC3D0-DA76-B748-8B99-52BE89203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63016"/>
            <a:ext cx="7467600" cy="2642584"/>
          </a:xfrm>
          <a:prstGeom prst="rect">
            <a:avLst/>
          </a:prstGeom>
        </p:spPr>
      </p:pic>
    </p:spTree>
    <p:extLst>
      <p:ext uri="{BB962C8B-B14F-4D97-AF65-F5344CB8AC3E}">
        <p14:creationId xmlns:p14="http://schemas.microsoft.com/office/powerpoint/2010/main" val="4059464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2800" dirty="0">
                <a:latin typeface="Times New Roman" panose="02020603050405020304" pitchFamily="18" charset="0"/>
                <a:cs typeface="Times New Roman" panose="02020603050405020304" pitchFamily="18" charset="0"/>
              </a:rPr>
              <a:t>How to Avoid Linear Scanning?</a:t>
            </a:r>
          </a:p>
        </p:txBody>
      </p:sp>
      <p:sp>
        <p:nvSpPr>
          <p:cNvPr id="3" name="Content Placeholder 2">
            <a:extLst>
              <a:ext uri="{FF2B5EF4-FFF2-40B4-BE49-F238E27FC236}">
                <a16:creationId xmlns:a16="http://schemas.microsoft.com/office/drawing/2014/main" id="{38CF228D-9113-6844-9734-784E6800A770}"/>
              </a:ext>
            </a:extLst>
          </p:cNvPr>
          <p:cNvSpPr>
            <a:spLocks noGrp="1"/>
          </p:cNvSpPr>
          <p:nvPr>
            <p:ph idx="1"/>
          </p:nvPr>
        </p:nvSpPr>
        <p:spPr>
          <a:xfrm>
            <a:off x="457200" y="1295400"/>
            <a:ext cx="8229600" cy="5472267"/>
          </a:xfrm>
        </p:spPr>
        <p:txBody>
          <a:bodyPr/>
          <a:lstStyle/>
          <a:p>
            <a:r>
              <a:rPr lang="en-US" dirty="0"/>
              <a:t>Linear scanning is akin to brute force</a:t>
            </a:r>
          </a:p>
          <a:p>
            <a:pPr lvl="1"/>
            <a:r>
              <a:rPr lang="en-US" dirty="0"/>
              <a:t>Measure similarity between user vector to every item’s vector</a:t>
            </a:r>
          </a:p>
          <a:p>
            <a:endParaRPr lang="en-US" dirty="0"/>
          </a:p>
          <a:p>
            <a:r>
              <a:rPr lang="en-US" dirty="0"/>
              <a:t>Lesson from database and information retrieval: </a:t>
            </a:r>
            <a:r>
              <a:rPr lang="en-US" b="1" dirty="0"/>
              <a:t>indexing</a:t>
            </a:r>
          </a:p>
          <a:p>
            <a:pPr lvl="1"/>
            <a:r>
              <a:rPr lang="en-US" dirty="0"/>
              <a:t>Quickly narrow down the search space to a subset of items</a:t>
            </a:r>
          </a:p>
          <a:p>
            <a:pPr lvl="1"/>
            <a:r>
              <a:rPr lang="en-US" dirty="0"/>
              <a:t>Rank only those items in the subset</a:t>
            </a:r>
          </a:p>
          <a:p>
            <a:pPr lvl="2"/>
            <a:r>
              <a:rPr lang="en-US" dirty="0"/>
              <a:t>fewer inner product computations</a:t>
            </a:r>
          </a:p>
          <a:p>
            <a:pPr lvl="2"/>
            <a:r>
              <a:rPr lang="en-US" dirty="0"/>
              <a:t>fewer candidate items to sort</a:t>
            </a:r>
          </a:p>
          <a:p>
            <a:pPr lvl="1"/>
            <a:endParaRPr lang="en-US" dirty="0"/>
          </a:p>
          <a:p>
            <a:r>
              <a:rPr lang="en-US" dirty="0"/>
              <a:t>Common indexing schemes for retrieval:</a:t>
            </a:r>
          </a:p>
          <a:p>
            <a:pPr lvl="1"/>
            <a:r>
              <a:rPr lang="en-US" dirty="0"/>
              <a:t>Locality-sensitive hashing</a:t>
            </a:r>
          </a:p>
          <a:p>
            <a:pPr lvl="1"/>
            <a:r>
              <a:rPr lang="en-US" dirty="0"/>
              <a:t>Spatial index</a:t>
            </a:r>
          </a:p>
          <a:p>
            <a:pPr lvl="1"/>
            <a:r>
              <a:rPr lang="en-US" dirty="0">
                <a:solidFill>
                  <a:srgbClr val="00B050"/>
                </a:solidFill>
              </a:rPr>
              <a:t>Inverted index</a:t>
            </a:r>
          </a:p>
          <a:p>
            <a:endParaRPr lang="en-US" dirty="0"/>
          </a:p>
          <a:p>
            <a:r>
              <a:rPr lang="en-US" dirty="0"/>
              <a:t>While useful for general retrieval, there are </a:t>
            </a:r>
            <a:r>
              <a:rPr lang="en-US" dirty="0">
                <a:solidFill>
                  <a:srgbClr val="FF0000"/>
                </a:solidFill>
              </a:rPr>
              <a:t>issues</a:t>
            </a:r>
            <a:r>
              <a:rPr lang="en-US" dirty="0"/>
              <a:t> with using these indexing schemes out of the box with recommendation retrieval</a:t>
            </a:r>
          </a:p>
        </p:txBody>
      </p:sp>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42</a:t>
            </a:fld>
            <a:endParaRPr lang="en-US" altLang="en-US"/>
          </a:p>
        </p:txBody>
      </p:sp>
    </p:spTree>
    <p:extLst>
      <p:ext uri="{BB962C8B-B14F-4D97-AF65-F5344CB8AC3E}">
        <p14:creationId xmlns:p14="http://schemas.microsoft.com/office/powerpoint/2010/main" val="24613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SG" sz="2800" dirty="0">
                <a:latin typeface="Times New Roman" panose="02020603050405020304" pitchFamily="18" charset="0"/>
                <a:cs typeface="Times New Roman" panose="02020603050405020304" pitchFamily="18" charset="0"/>
              </a:rPr>
              <a:t>Inverted Index</a:t>
            </a:r>
          </a:p>
        </p:txBody>
      </p:sp>
      <p:sp>
        <p:nvSpPr>
          <p:cNvPr id="3" name="Content Placeholder 2">
            <a:extLst>
              <a:ext uri="{FF2B5EF4-FFF2-40B4-BE49-F238E27FC236}">
                <a16:creationId xmlns:a16="http://schemas.microsoft.com/office/drawing/2014/main" id="{38CF228D-9113-6844-9734-784E6800A770}"/>
              </a:ext>
            </a:extLst>
          </p:cNvPr>
          <p:cNvSpPr>
            <a:spLocks noGrp="1"/>
          </p:cNvSpPr>
          <p:nvPr>
            <p:ph idx="1"/>
          </p:nvPr>
        </p:nvSpPr>
        <p:spPr>
          <a:xfrm>
            <a:off x="533399" y="1681356"/>
            <a:ext cx="2765293" cy="3108543"/>
          </a:xfrm>
        </p:spPr>
        <p:txBody>
          <a:bodyPr/>
          <a:lstStyle/>
          <a:p>
            <a:r>
              <a:rPr lang="en-US" dirty="0"/>
              <a:t>Retrieval for sparse vectors</a:t>
            </a:r>
          </a:p>
          <a:p>
            <a:endParaRPr lang="en-US" dirty="0"/>
          </a:p>
          <a:p>
            <a:r>
              <a:rPr lang="en-US" dirty="0"/>
              <a:t>Commonly used for document retrieval</a:t>
            </a:r>
          </a:p>
          <a:p>
            <a:endParaRPr lang="en-US" dirty="0"/>
          </a:p>
          <a:p>
            <a:r>
              <a:rPr lang="en-US" dirty="0">
                <a:solidFill>
                  <a:srgbClr val="FF0000"/>
                </a:solidFill>
              </a:rPr>
              <a:t>Recommendation vectors are dense vectors</a:t>
            </a:r>
          </a:p>
        </p:txBody>
      </p:sp>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43</a:t>
            </a:fld>
            <a:endParaRPr lang="en-US" altLang="en-US"/>
          </a:p>
        </p:txBody>
      </p:sp>
      <p:pic>
        <p:nvPicPr>
          <p:cNvPr id="5" name="Picture 4">
            <a:extLst>
              <a:ext uri="{FF2B5EF4-FFF2-40B4-BE49-F238E27FC236}">
                <a16:creationId xmlns:a16="http://schemas.microsoft.com/office/drawing/2014/main" id="{C5A81B46-6B6A-B44D-B260-536B6A184864}"/>
              </a:ext>
            </a:extLst>
          </p:cNvPr>
          <p:cNvPicPr>
            <a:picLocks noChangeAspect="1"/>
          </p:cNvPicPr>
          <p:nvPr/>
        </p:nvPicPr>
        <p:blipFill rotWithShape="1">
          <a:blip r:embed="rId2">
            <a:extLst>
              <a:ext uri="{28A0092B-C50C-407E-A947-70E740481C1C}">
                <a14:useLocalDpi xmlns:a14="http://schemas.microsoft.com/office/drawing/2010/main" val="0"/>
              </a:ext>
            </a:extLst>
          </a:blip>
          <a:srcRect b="22420"/>
          <a:stretch/>
        </p:blipFill>
        <p:spPr>
          <a:xfrm>
            <a:off x="3657600" y="1620589"/>
            <a:ext cx="5127493" cy="5135530"/>
          </a:xfrm>
          <a:prstGeom prst="rect">
            <a:avLst/>
          </a:prstGeom>
        </p:spPr>
      </p:pic>
      <p:sp>
        <p:nvSpPr>
          <p:cNvPr id="7" name="TextBox 6">
            <a:extLst>
              <a:ext uri="{FF2B5EF4-FFF2-40B4-BE49-F238E27FC236}">
                <a16:creationId xmlns:a16="http://schemas.microsoft.com/office/drawing/2014/main" id="{CBAEB60D-366D-1C48-9125-CD60A018E59B}"/>
              </a:ext>
            </a:extLst>
          </p:cNvPr>
          <p:cNvSpPr txBox="1"/>
          <p:nvPr/>
        </p:nvSpPr>
        <p:spPr>
          <a:xfrm>
            <a:off x="1041400" y="990600"/>
            <a:ext cx="8001000" cy="584775"/>
          </a:xfrm>
          <a:prstGeom prst="rect">
            <a:avLst/>
          </a:prstGeom>
          <a:noFill/>
        </p:spPr>
        <p:txBody>
          <a:bodyPr wrap="square" rtlCol="0">
            <a:spAutoFit/>
          </a:bodyPr>
          <a:lstStyle/>
          <a:p>
            <a:pPr algn="r"/>
            <a:r>
              <a:rPr lang="en-SG" sz="1600" b="1" dirty="0"/>
              <a:t>Manning, Raghavan and </a:t>
            </a:r>
            <a:r>
              <a:rPr lang="en-SG" sz="1600" b="1" dirty="0" err="1"/>
              <a:t>Schütze</a:t>
            </a:r>
            <a:r>
              <a:rPr lang="en-SG" sz="1600" b="1" dirty="0"/>
              <a:t>, "Introduction to Information Retrieval", Cambridge University Press. 2008.</a:t>
            </a:r>
            <a:endParaRPr lang="en-US" sz="1600" b="1" dirty="0"/>
          </a:p>
        </p:txBody>
      </p:sp>
    </p:spTree>
    <p:extLst>
      <p:ext uri="{BB962C8B-B14F-4D97-AF65-F5344CB8AC3E}">
        <p14:creationId xmlns:p14="http://schemas.microsoft.com/office/powerpoint/2010/main" val="122325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SG" sz="2800" dirty="0">
                <a:latin typeface="Times New Roman" panose="02020603050405020304" pitchFamily="18" charset="0"/>
                <a:cs typeface="Times New Roman" panose="02020603050405020304" pitchFamily="18" charset="0"/>
              </a:rPr>
              <a:t>Ranking via Cosine Similarity</a:t>
            </a:r>
          </a:p>
        </p:txBody>
      </p:sp>
      <p:sp>
        <p:nvSpPr>
          <p:cNvPr id="3" name="Content Placeholder 2">
            <a:extLst>
              <a:ext uri="{FF2B5EF4-FFF2-40B4-BE49-F238E27FC236}">
                <a16:creationId xmlns:a16="http://schemas.microsoft.com/office/drawing/2014/main" id="{38CF228D-9113-6844-9734-784E6800A770}"/>
              </a:ext>
            </a:extLst>
          </p:cNvPr>
          <p:cNvSpPr>
            <a:spLocks noGrp="1"/>
          </p:cNvSpPr>
          <p:nvPr>
            <p:ph idx="1"/>
          </p:nvPr>
        </p:nvSpPr>
        <p:spPr>
          <a:xfrm>
            <a:off x="533399" y="2642544"/>
            <a:ext cx="4020187" cy="1384995"/>
          </a:xfrm>
        </p:spPr>
        <p:txBody>
          <a:bodyPr/>
          <a:lstStyle/>
          <a:p>
            <a:r>
              <a:rPr lang="en-US" dirty="0"/>
              <a:t>Similarity between two vectors is indicated by their angular distance</a:t>
            </a:r>
          </a:p>
          <a:p>
            <a:endParaRPr lang="en-US" dirty="0"/>
          </a:p>
        </p:txBody>
      </p:sp>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44</a:t>
            </a:fld>
            <a:endParaRPr lang="en-US" altLang="en-US"/>
          </a:p>
        </p:txBody>
      </p:sp>
      <p:pic>
        <p:nvPicPr>
          <p:cNvPr id="5" name="Picture 4">
            <a:extLst>
              <a:ext uri="{FF2B5EF4-FFF2-40B4-BE49-F238E27FC236}">
                <a16:creationId xmlns:a16="http://schemas.microsoft.com/office/drawing/2014/main" id="{C5A81B46-6B6A-B44D-B260-536B6A184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906" y="2037560"/>
            <a:ext cx="4020187" cy="3372640"/>
          </a:xfrm>
          <a:prstGeom prst="rect">
            <a:avLst/>
          </a:prstGeom>
        </p:spPr>
      </p:pic>
      <p:sp>
        <p:nvSpPr>
          <p:cNvPr id="7" name="TextBox 6">
            <a:extLst>
              <a:ext uri="{FF2B5EF4-FFF2-40B4-BE49-F238E27FC236}">
                <a16:creationId xmlns:a16="http://schemas.microsoft.com/office/drawing/2014/main" id="{CBAEB60D-366D-1C48-9125-CD60A018E59B}"/>
              </a:ext>
            </a:extLst>
          </p:cNvPr>
          <p:cNvSpPr txBox="1"/>
          <p:nvPr/>
        </p:nvSpPr>
        <p:spPr>
          <a:xfrm>
            <a:off x="1041400" y="990600"/>
            <a:ext cx="8001000" cy="584775"/>
          </a:xfrm>
          <a:prstGeom prst="rect">
            <a:avLst/>
          </a:prstGeom>
          <a:noFill/>
        </p:spPr>
        <p:txBody>
          <a:bodyPr wrap="square" rtlCol="0">
            <a:spAutoFit/>
          </a:bodyPr>
          <a:lstStyle/>
          <a:p>
            <a:pPr algn="r"/>
            <a:r>
              <a:rPr lang="en-SG" sz="1600" b="1" dirty="0"/>
              <a:t>Manning, Raghavan and </a:t>
            </a:r>
            <a:r>
              <a:rPr lang="en-SG" sz="1600" b="1" dirty="0" err="1"/>
              <a:t>Schütze</a:t>
            </a:r>
            <a:r>
              <a:rPr lang="en-SG" sz="1600" b="1" dirty="0"/>
              <a:t>, "Introduction to Information Retrieval", Cambridge University Press. 2008.</a:t>
            </a:r>
            <a:endParaRPr lang="en-US" sz="1600" b="1" dirty="0"/>
          </a:p>
        </p:txBody>
      </p:sp>
      <p:pic>
        <p:nvPicPr>
          <p:cNvPr id="6" name="Picture 5">
            <a:extLst>
              <a:ext uri="{FF2B5EF4-FFF2-40B4-BE49-F238E27FC236}">
                <a16:creationId xmlns:a16="http://schemas.microsoft.com/office/drawing/2014/main" id="{F52BED1F-9D09-C349-B136-15CB3B650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757" y="3810000"/>
            <a:ext cx="3529338" cy="954413"/>
          </a:xfrm>
          <a:prstGeom prst="rect">
            <a:avLst/>
          </a:prstGeom>
        </p:spPr>
      </p:pic>
    </p:spTree>
    <p:extLst>
      <p:ext uri="{BB962C8B-B14F-4D97-AF65-F5344CB8AC3E}">
        <p14:creationId xmlns:p14="http://schemas.microsoft.com/office/powerpoint/2010/main" val="3762584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705600" cy="523220"/>
          </a:xfrm>
        </p:spPr>
        <p:txBody>
          <a:bodyPr/>
          <a:lstStyle/>
          <a:p>
            <a:r>
              <a:rPr lang="en-US" sz="2800" dirty="0">
                <a:latin typeface="Times New Roman" panose="02020603050405020304" pitchFamily="18" charset="0"/>
                <a:cs typeface="Times New Roman" panose="02020603050405020304" pitchFamily="18" charset="0"/>
              </a:rPr>
              <a:t>MIPS is </a:t>
            </a:r>
            <a:r>
              <a:rPr lang="en-US" sz="2800" dirty="0">
                <a:solidFill>
                  <a:srgbClr val="FF0000"/>
                </a:solidFill>
                <a:latin typeface="Times New Roman" panose="02020603050405020304" pitchFamily="18" charset="0"/>
                <a:cs typeface="Times New Roman" panose="02020603050405020304" pitchFamily="18" charset="0"/>
              </a:rPr>
              <a:t>not</a:t>
            </a:r>
            <a:r>
              <a:rPr lang="en-US" sz="2800" dirty="0">
                <a:latin typeface="Times New Roman" panose="02020603050405020304" pitchFamily="18" charset="0"/>
                <a:cs typeface="Times New Roman" panose="02020603050405020304" pitchFamily="18" charset="0"/>
              </a:rPr>
              <a:t> Max Cosine Similarity Search</a:t>
            </a:r>
            <a:endParaRPr lang="en-SG"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0C1A19D8-1474-485E-AF0B-775079405AF1}" type="slidenum">
              <a:rPr lang="en-US" altLang="en-US" smtClean="0"/>
              <a:pPr>
                <a:defRPr/>
              </a:pPr>
              <a:t>45</a:t>
            </a:fld>
            <a:endParaRPr lang="en-US" altLang="en-US"/>
          </a:p>
        </p:txBody>
      </p:sp>
      <p:sp>
        <p:nvSpPr>
          <p:cNvPr id="6" name="Content Placeholder 5">
            <a:extLst>
              <a:ext uri="{FF2B5EF4-FFF2-40B4-BE49-F238E27FC236}">
                <a16:creationId xmlns:a16="http://schemas.microsoft.com/office/drawing/2014/main" id="{7E80628C-77EF-D741-B8C0-9C479AB9A2C7}"/>
              </a:ext>
            </a:extLst>
          </p:cNvPr>
          <p:cNvSpPr>
            <a:spLocks noGrp="1"/>
          </p:cNvSpPr>
          <p:nvPr>
            <p:ph idx="1"/>
          </p:nvPr>
        </p:nvSpPr>
        <p:spPr>
          <a:xfrm>
            <a:off x="457200" y="1295400"/>
            <a:ext cx="8229600" cy="400110"/>
          </a:xfrm>
        </p:spPr>
        <p:txBody>
          <a:bodyPr/>
          <a:lstStyle/>
          <a:p>
            <a:r>
              <a:rPr lang="en-US" dirty="0"/>
              <a:t>Inverted index is based on cosine similarity</a:t>
            </a:r>
          </a:p>
        </p:txBody>
      </p:sp>
      <p:sp>
        <p:nvSpPr>
          <p:cNvPr id="10" name="TextBox 9">
            <a:extLst>
              <a:ext uri="{FF2B5EF4-FFF2-40B4-BE49-F238E27FC236}">
                <a16:creationId xmlns:a16="http://schemas.microsoft.com/office/drawing/2014/main" id="{13B8C193-BB8F-414D-85CA-049C9555103E}"/>
              </a:ext>
            </a:extLst>
          </p:cNvPr>
          <p:cNvSpPr txBox="1"/>
          <p:nvPr/>
        </p:nvSpPr>
        <p:spPr>
          <a:xfrm>
            <a:off x="1031747" y="1823211"/>
            <a:ext cx="730090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Maximum Inner Product Search</a:t>
            </a:r>
            <a:endParaRPr lang="en-SG"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23E8E8-3328-A340-A204-2EB03A066CA2}"/>
                  </a:ext>
                </a:extLst>
              </p:cNvPr>
              <p:cNvSpPr/>
              <p:nvPr/>
            </p:nvSpPr>
            <p:spPr>
              <a:xfrm>
                <a:off x="2590800" y="2264028"/>
                <a:ext cx="4167872" cy="55534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2000" b="0" i="1" dirty="0" smtClean="0">
                              <a:solidFill>
                                <a:srgbClr val="002060"/>
                              </a:solidFill>
                              <a:latin typeface="Cambria Math" panose="02040503050406030204" pitchFamily="18" charset="0"/>
                            </a:rPr>
                          </m:ctrlPr>
                        </m:funcPr>
                        <m:fName>
                          <m:func>
                            <m:funcPr>
                              <m:ctrlPr>
                                <a:rPr lang="en-US" sz="2000" b="0" i="1" dirty="0" smtClean="0">
                                  <a:solidFill>
                                    <a:srgbClr val="002060"/>
                                  </a:solidFill>
                                  <a:latin typeface="Cambria Math" panose="02040503050406030204" pitchFamily="18" charset="0"/>
                                </a:rPr>
                              </m:ctrlPr>
                            </m:funcPr>
                            <m:fName>
                              <m:limLow>
                                <m:limLowPr>
                                  <m:ctrlPr>
                                    <a:rPr lang="en-US" sz="2000" b="0" i="1" dirty="0" smtClean="0">
                                      <a:solidFill>
                                        <a:srgbClr val="002060"/>
                                      </a:solidFill>
                                      <a:latin typeface="Cambria Math" panose="02040503050406030204" pitchFamily="18" charset="0"/>
                                    </a:rPr>
                                  </m:ctrlPr>
                                </m:limLowPr>
                                <m:e>
                                  <m:r>
                                    <m:rPr>
                                      <m:sty m:val="p"/>
                                    </m:rPr>
                                    <a:rPr lang="en-US" sz="2000" b="0" i="0" dirty="0" smtClean="0">
                                      <a:solidFill>
                                        <a:srgbClr val="002060"/>
                                      </a:solidFill>
                                      <a:latin typeface="Cambria Math" panose="02040503050406030204" pitchFamily="18" charset="0"/>
                                    </a:rPr>
                                    <m:t>argmax</m:t>
                                  </m:r>
                                </m:e>
                                <m:lim>
                                  <m:r>
                                    <a:rPr lang="en-US" sz="2000" i="1" dirty="0" smtClean="0">
                                      <a:solidFill>
                                        <a:srgbClr val="002060"/>
                                      </a:solidFill>
                                      <a:latin typeface="Cambria Math" panose="02040503050406030204" pitchFamily="18" charset="0"/>
                                    </a:rPr>
                                    <m:t>𝑖</m:t>
                                  </m:r>
                                </m:lim>
                              </m:limLow>
                            </m:fName>
                            <m:e>
                              <m:sSubSup>
                                <m:sSubSupPr>
                                  <m:ctrlPr>
                                    <a:rPr lang="en-US" sz="2000" i="1" dirty="0">
                                      <a:solidFill>
                                        <a:srgbClr val="002060"/>
                                      </a:solidFill>
                                      <a:latin typeface="Cambria Math" panose="02040503050406030204" pitchFamily="18" charset="0"/>
                                    </a:rPr>
                                  </m:ctrlPr>
                                </m:sSubSupPr>
                                <m:e>
                                  <m:r>
                                    <a:rPr lang="en-US" sz="2000" b="0" i="1" dirty="0" smtClean="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rPr>
                                    <m:t>𝑥</m:t>
                                  </m:r>
                                </m:e>
                                <m:sub>
                                  <m:r>
                                    <a:rPr lang="en-US" sz="2000" i="1" dirty="0">
                                      <a:solidFill>
                                        <a:srgbClr val="002060"/>
                                      </a:solidFill>
                                      <a:latin typeface="Cambria Math" panose="02040503050406030204" pitchFamily="18" charset="0"/>
                                    </a:rPr>
                                    <m:t>𝑢</m:t>
                                  </m:r>
                                </m:sub>
                                <m:sup>
                                  <m:r>
                                    <a:rPr lang="en-US" sz="2000" i="1" dirty="0">
                                      <a:solidFill>
                                        <a:srgbClr val="002060"/>
                                      </a:solidFill>
                                      <a:latin typeface="Cambria Math" panose="02040503050406030204" pitchFamily="18" charset="0"/>
                                    </a:rPr>
                                    <m:t>𝑇</m:t>
                                  </m:r>
                                </m:sup>
                              </m:sSubSup>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rPr>
                                    <m:t>𝑦</m:t>
                                  </m:r>
                                </m:e>
                                <m:sub>
                                  <m:r>
                                    <a:rPr lang="en-US" sz="2000" i="1" dirty="0">
                                      <a:solidFill>
                                        <a:srgbClr val="002060"/>
                                      </a:solidFill>
                                      <a:latin typeface="Cambria Math" panose="02040503050406030204" pitchFamily="18" charset="0"/>
                                    </a:rPr>
                                    <m:t>𝑖</m:t>
                                  </m:r>
                                </m:sub>
                              </m:sSub>
                              <m:r>
                                <a:rPr lang="en-US" sz="2000" b="0" i="1" dirty="0" smtClean="0">
                                  <a:solidFill>
                                    <a:srgbClr val="002060"/>
                                  </a:solidFill>
                                  <a:latin typeface="Cambria Math" panose="02040503050406030204" pitchFamily="18" charset="0"/>
                                </a:rPr>
                                <m:t>)</m:t>
                              </m:r>
                            </m:e>
                          </m:func>
                        </m:fName>
                        <m:e/>
                      </m:func>
                    </m:oMath>
                  </m:oMathPara>
                </a14:m>
                <a:endParaRPr lang="en-SG" sz="20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4E23E8E8-3328-A340-A204-2EB03A066CA2}"/>
                  </a:ext>
                </a:extLst>
              </p:cNvPr>
              <p:cNvSpPr>
                <a:spLocks noRot="1" noChangeAspect="1" noMove="1" noResize="1" noEditPoints="1" noAdjustHandles="1" noChangeArrowheads="1" noChangeShapeType="1" noTextEdit="1"/>
              </p:cNvSpPr>
              <p:nvPr/>
            </p:nvSpPr>
            <p:spPr>
              <a:xfrm>
                <a:off x="2590800" y="2264028"/>
                <a:ext cx="4167872" cy="555345"/>
              </a:xfrm>
              <a:prstGeom prst="rect">
                <a:avLst/>
              </a:prstGeom>
              <a:blipFill>
                <a:blip r:embed="rId2"/>
                <a:stretch>
                  <a:fillRect b="-444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E494871-F987-4A43-9255-7D487CA5E238}"/>
              </a:ext>
            </a:extLst>
          </p:cNvPr>
          <p:cNvSpPr txBox="1"/>
          <p:nvPr/>
        </p:nvSpPr>
        <p:spPr>
          <a:xfrm>
            <a:off x="1048144" y="2846800"/>
            <a:ext cx="730090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Maximum Cosine Similarity Search</a:t>
            </a:r>
            <a:endParaRPr lang="en-SG"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111DA87-3869-B047-8BFB-BDA3A5D752BD}"/>
                  </a:ext>
                </a:extLst>
              </p:cNvPr>
              <p:cNvSpPr/>
              <p:nvPr/>
            </p:nvSpPr>
            <p:spPr>
              <a:xfrm>
                <a:off x="2133600" y="3187316"/>
                <a:ext cx="4953000" cy="77508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SG" sz="2000" i="1" smtClean="0">
                              <a:solidFill>
                                <a:srgbClr val="002060"/>
                              </a:solidFill>
                              <a:latin typeface="Cambria Math" panose="02040503050406030204" pitchFamily="18" charset="0"/>
                              <a:cs typeface="Times New Roman" panose="02020603050405020304" pitchFamily="18" charset="0"/>
                            </a:rPr>
                          </m:ctrlPr>
                        </m:funcPr>
                        <m:fName>
                          <m:limLow>
                            <m:limLowPr>
                              <m:ctrlPr>
                                <a:rPr lang="en-SG" sz="2000" i="1" smtClean="0">
                                  <a:solidFill>
                                    <a:srgbClr val="002060"/>
                                  </a:solidFill>
                                  <a:latin typeface="Cambria Math" panose="02040503050406030204" pitchFamily="18" charset="0"/>
                                  <a:cs typeface="Times New Roman" panose="02020603050405020304" pitchFamily="18" charset="0"/>
                                </a:rPr>
                              </m:ctrlPr>
                            </m:limLowPr>
                            <m:e>
                              <m:r>
                                <m:rPr>
                                  <m:sty m:val="p"/>
                                </m:rPr>
                                <a:rPr lang="en-US" sz="2000" b="0" i="0" smtClean="0">
                                  <a:solidFill>
                                    <a:srgbClr val="002060"/>
                                  </a:solidFill>
                                  <a:latin typeface="Cambria Math" panose="02040503050406030204" pitchFamily="18" charset="0"/>
                                  <a:cs typeface="Times New Roman" panose="02020603050405020304" pitchFamily="18" charset="0"/>
                                </a:rPr>
                                <m:t>arg</m:t>
                              </m:r>
                              <m:r>
                                <m:rPr>
                                  <m:sty m:val="p"/>
                                </m:rPr>
                                <a:rPr lang="en-SG" sz="2000" i="0" smtClean="0">
                                  <a:solidFill>
                                    <a:srgbClr val="002060"/>
                                  </a:solidFill>
                                  <a:latin typeface="Cambria Math" panose="02040503050406030204" pitchFamily="18" charset="0"/>
                                  <a:cs typeface="Times New Roman" panose="02020603050405020304" pitchFamily="18" charset="0"/>
                                </a:rPr>
                                <m:t>max</m:t>
                              </m:r>
                            </m:e>
                            <m:lim>
                              <m:r>
                                <a:rPr lang="en-US" sz="2000" b="0" i="1" smtClean="0">
                                  <a:solidFill>
                                    <a:srgbClr val="002060"/>
                                  </a:solidFill>
                                  <a:latin typeface="Cambria Math" panose="02040503050406030204" pitchFamily="18" charset="0"/>
                                  <a:cs typeface="Times New Roman" panose="02020603050405020304" pitchFamily="18" charset="0"/>
                                </a:rPr>
                                <m:t>𝑖</m:t>
                              </m:r>
                            </m:lim>
                          </m:limLow>
                        </m:fName>
                        <m:e>
                          <m:f>
                            <m:fPr>
                              <m:ctrlPr>
                                <a:rPr lang="en-SG" sz="2000" i="1" smtClean="0">
                                  <a:solidFill>
                                    <a:srgbClr val="002060"/>
                                  </a:solidFill>
                                  <a:latin typeface="Cambria Math" panose="02040503050406030204" pitchFamily="18" charset="0"/>
                                  <a:cs typeface="Times New Roman" panose="02020603050405020304" pitchFamily="18" charset="0"/>
                                </a:rPr>
                              </m:ctrlPr>
                            </m:fPr>
                            <m:num>
                              <m:sSubSup>
                                <m:sSubSupPr>
                                  <m:ctrlPr>
                                    <a:rPr lang="en-US" sz="2000" i="1" dirty="0" smtClean="0">
                                      <a:solidFill>
                                        <a:srgbClr val="002060"/>
                                      </a:solidFill>
                                      <a:latin typeface="Cambria Math" panose="02040503050406030204" pitchFamily="18" charset="0"/>
                                    </a:rPr>
                                  </m:ctrlPr>
                                </m:sSubSupPr>
                                <m:e>
                                  <m:r>
                                    <a:rPr lang="en-US" sz="2000" i="1" dirty="0">
                                      <a:solidFill>
                                        <a:srgbClr val="002060"/>
                                      </a:solidFill>
                                      <a:latin typeface="Cambria Math" panose="02040503050406030204" pitchFamily="18" charset="0"/>
                                    </a:rPr>
                                    <m:t>𝑥</m:t>
                                  </m:r>
                                </m:e>
                                <m:sub>
                                  <m:r>
                                    <a:rPr lang="en-US" sz="2000" i="1" dirty="0">
                                      <a:solidFill>
                                        <a:srgbClr val="002060"/>
                                      </a:solidFill>
                                      <a:latin typeface="Cambria Math" panose="02040503050406030204" pitchFamily="18" charset="0"/>
                                    </a:rPr>
                                    <m:t>𝑢</m:t>
                                  </m:r>
                                </m:sub>
                                <m:sup>
                                  <m:r>
                                    <a:rPr lang="en-US" sz="2000" i="1" dirty="0">
                                      <a:solidFill>
                                        <a:srgbClr val="002060"/>
                                      </a:solidFill>
                                      <a:latin typeface="Cambria Math" panose="02040503050406030204" pitchFamily="18" charset="0"/>
                                    </a:rPr>
                                    <m:t>𝑇</m:t>
                                  </m:r>
                                </m:sup>
                              </m:sSubSup>
                              <m:sSub>
                                <m:sSubPr>
                                  <m:ctrlPr>
                                    <a:rPr lang="en-US" sz="2000" i="1" dirty="0">
                                      <a:solidFill>
                                        <a:srgbClr val="002060"/>
                                      </a:solidFill>
                                      <a:latin typeface="Cambria Math" panose="02040503050406030204" pitchFamily="18" charset="0"/>
                                    </a:rPr>
                                  </m:ctrlPr>
                                </m:sSubPr>
                                <m:e>
                                  <m:r>
                                    <a:rPr lang="en-US" sz="2000" i="1" dirty="0">
                                      <a:solidFill>
                                        <a:srgbClr val="002060"/>
                                      </a:solidFill>
                                      <a:latin typeface="Cambria Math" panose="02040503050406030204" pitchFamily="18" charset="0"/>
                                    </a:rPr>
                                    <m:t>.</m:t>
                                  </m:r>
                                  <m:r>
                                    <a:rPr lang="en-US" sz="2000" i="1" dirty="0">
                                      <a:solidFill>
                                        <a:srgbClr val="002060"/>
                                      </a:solidFill>
                                      <a:latin typeface="Cambria Math" panose="02040503050406030204" pitchFamily="18" charset="0"/>
                                    </a:rPr>
                                    <m:t>𝑦</m:t>
                                  </m:r>
                                </m:e>
                                <m:sub>
                                  <m:r>
                                    <a:rPr lang="en-US" sz="2000" i="1" dirty="0">
                                      <a:solidFill>
                                        <a:srgbClr val="002060"/>
                                      </a:solidFill>
                                      <a:latin typeface="Cambria Math" panose="02040503050406030204" pitchFamily="18" charset="0"/>
                                    </a:rPr>
                                    <m:t>𝑖</m:t>
                                  </m:r>
                                </m:sub>
                              </m:sSub>
                            </m:num>
                            <m:den>
                              <m:d>
                                <m:dPr>
                                  <m:begChr m:val="‖"/>
                                  <m:endChr m:val="‖"/>
                                  <m:ctrlPr>
                                    <a:rPr lang="en-SG" sz="2000" i="1" smtClean="0">
                                      <a:solidFill>
                                        <a:srgbClr val="002060"/>
                                      </a:solidFill>
                                      <a:latin typeface="Cambria Math" panose="02040503050406030204" pitchFamily="18" charset="0"/>
                                      <a:cs typeface="Times New Roman" panose="02020603050405020304" pitchFamily="18" charset="0"/>
                                    </a:rPr>
                                  </m:ctrlPr>
                                </m:dPr>
                                <m:e>
                                  <m:sSub>
                                    <m:sSubPr>
                                      <m:ctrlPr>
                                        <a:rPr lang="en-SG" sz="2000" i="1" smtClean="0">
                                          <a:solidFill>
                                            <a:srgbClr val="002060"/>
                                          </a:solidFill>
                                          <a:latin typeface="Cambria Math" panose="02040503050406030204" pitchFamily="18" charset="0"/>
                                          <a:cs typeface="Times New Roman" panose="02020603050405020304" pitchFamily="18" charset="0"/>
                                        </a:rPr>
                                      </m:ctrlPr>
                                    </m:sSubPr>
                                    <m:e>
                                      <m:r>
                                        <a:rPr lang="en-US" sz="2000" b="0" i="1" smtClean="0">
                                          <a:solidFill>
                                            <a:srgbClr val="002060"/>
                                          </a:solidFill>
                                          <a:latin typeface="Cambria Math" panose="02040503050406030204" pitchFamily="18" charset="0"/>
                                          <a:cs typeface="Times New Roman" panose="02020603050405020304" pitchFamily="18" charset="0"/>
                                        </a:rPr>
                                        <m:t>𝑥</m:t>
                                      </m:r>
                                    </m:e>
                                    <m:sub>
                                      <m:r>
                                        <a:rPr lang="en-US" sz="2000" b="0" i="1" smtClean="0">
                                          <a:solidFill>
                                            <a:srgbClr val="002060"/>
                                          </a:solidFill>
                                          <a:latin typeface="Cambria Math" panose="02040503050406030204" pitchFamily="18" charset="0"/>
                                          <a:cs typeface="Times New Roman" panose="02020603050405020304" pitchFamily="18" charset="0"/>
                                        </a:rPr>
                                        <m:t>𝑢</m:t>
                                      </m:r>
                                    </m:sub>
                                  </m:sSub>
                                </m:e>
                              </m:d>
                              <m:r>
                                <a:rPr lang="en-US" sz="2000" b="0" i="1" smtClean="0">
                                  <a:solidFill>
                                    <a:srgbClr val="002060"/>
                                  </a:solidFill>
                                  <a:latin typeface="Cambria Math" panose="02040503050406030204" pitchFamily="18" charset="0"/>
                                  <a:cs typeface="Times New Roman" panose="02020603050405020304" pitchFamily="18" charset="0"/>
                                </a:rPr>
                                <m:t> </m:t>
                              </m:r>
                              <m:d>
                                <m:dPr>
                                  <m:begChr m:val="‖"/>
                                  <m:endChr m:val="‖"/>
                                  <m:ctrlPr>
                                    <a:rPr lang="en-US" sz="2000" b="0" i="1" smtClean="0">
                                      <a:solidFill>
                                        <a:srgbClr val="002060"/>
                                      </a:solidFill>
                                      <a:latin typeface="Cambria Math" panose="02040503050406030204" pitchFamily="18" charset="0"/>
                                      <a:cs typeface="Times New Roman" panose="02020603050405020304" pitchFamily="18" charset="0"/>
                                    </a:rPr>
                                  </m:ctrlPr>
                                </m:dPr>
                                <m:e>
                                  <m:sSub>
                                    <m:sSubPr>
                                      <m:ctrlPr>
                                        <a:rPr lang="en-US" sz="2000" b="0" i="1" smtClean="0">
                                          <a:solidFill>
                                            <a:srgbClr val="002060"/>
                                          </a:solidFill>
                                          <a:latin typeface="Cambria Math" panose="02040503050406030204" pitchFamily="18" charset="0"/>
                                          <a:cs typeface="Times New Roman" panose="02020603050405020304" pitchFamily="18" charset="0"/>
                                        </a:rPr>
                                      </m:ctrlPr>
                                    </m:sSubPr>
                                    <m:e>
                                      <m:r>
                                        <a:rPr lang="en-US" sz="2000" b="0" i="1" smtClean="0">
                                          <a:solidFill>
                                            <a:srgbClr val="002060"/>
                                          </a:solidFill>
                                          <a:latin typeface="Cambria Math" panose="02040503050406030204" pitchFamily="18" charset="0"/>
                                          <a:cs typeface="Times New Roman" panose="02020603050405020304" pitchFamily="18" charset="0"/>
                                        </a:rPr>
                                        <m:t>𝑦</m:t>
                                      </m:r>
                                    </m:e>
                                    <m:sub>
                                      <m:r>
                                        <a:rPr lang="en-US" sz="2000" b="0" i="1" smtClean="0">
                                          <a:solidFill>
                                            <a:srgbClr val="002060"/>
                                          </a:solidFill>
                                          <a:latin typeface="Cambria Math" panose="02040503050406030204" pitchFamily="18" charset="0"/>
                                          <a:cs typeface="Times New Roman" panose="02020603050405020304" pitchFamily="18" charset="0"/>
                                        </a:rPr>
                                        <m:t>𝑖</m:t>
                                      </m:r>
                                    </m:sub>
                                  </m:sSub>
                                </m:e>
                              </m:d>
                            </m:den>
                          </m:f>
                        </m:e>
                      </m:func>
                    </m:oMath>
                  </m:oMathPara>
                </a14:m>
                <a:endParaRPr lang="en-SG" sz="20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8111DA87-3869-B047-8BFB-BDA3A5D752BD}"/>
                  </a:ext>
                </a:extLst>
              </p:cNvPr>
              <p:cNvSpPr>
                <a:spLocks noRot="1" noChangeAspect="1" noMove="1" noResize="1" noEditPoints="1" noAdjustHandles="1" noChangeArrowheads="1" noChangeShapeType="1" noTextEdit="1"/>
              </p:cNvSpPr>
              <p:nvPr/>
            </p:nvSpPr>
            <p:spPr>
              <a:xfrm>
                <a:off x="2133600" y="3187316"/>
                <a:ext cx="4953000" cy="775084"/>
              </a:xfrm>
              <a:prstGeom prst="rect">
                <a:avLst/>
              </a:prstGeom>
              <a:blipFill>
                <a:blip r:embed="rId3"/>
                <a:stretch>
                  <a:fillRect b="-8065"/>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639BC3D0-DA76-B748-8B99-52BE89203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9" y="4267201"/>
            <a:ext cx="7871684" cy="2362200"/>
          </a:xfrm>
          <a:prstGeom prst="rect">
            <a:avLst/>
          </a:prstGeom>
        </p:spPr>
      </p:pic>
    </p:spTree>
    <p:extLst>
      <p:ext uri="{BB962C8B-B14F-4D97-AF65-F5344CB8AC3E}">
        <p14:creationId xmlns:p14="http://schemas.microsoft.com/office/powerpoint/2010/main" val="2195595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136613"/>
            <a:ext cx="7772400" cy="523220"/>
          </a:xfrm>
        </p:spPr>
        <p:txBody>
          <a:bodyPr/>
          <a:lstStyle/>
          <a:p>
            <a:r>
              <a:rPr lang="en-US" sz="2800" dirty="0">
                <a:latin typeface="Times New Roman" panose="02020603050405020304" pitchFamily="18" charset="0"/>
                <a:cs typeface="Times New Roman" panose="02020603050405020304" pitchFamily="18" charset="0"/>
              </a:rPr>
              <a:t>Part I (Summary):</a:t>
            </a:r>
            <a:endParaRPr lang="en-SG" sz="2800" dirty="0"/>
          </a:p>
        </p:txBody>
      </p:sp>
      <p:sp>
        <p:nvSpPr>
          <p:cNvPr id="3" name="Text Placeholder 2"/>
          <p:cNvSpPr>
            <a:spLocks noGrp="1"/>
          </p:cNvSpPr>
          <p:nvPr>
            <p:ph type="body" idx="1"/>
          </p:nvPr>
        </p:nvSpPr>
        <p:spPr>
          <a:xfrm>
            <a:off x="722312" y="3721388"/>
            <a:ext cx="8193087" cy="954107"/>
          </a:xfrm>
        </p:spPr>
        <p:txBody>
          <a:bodyPr/>
          <a:lstStyle/>
          <a:p>
            <a:r>
              <a:rPr lang="en-US" sz="2800" b="1" dirty="0">
                <a:latin typeface="Times New Roman" panose="02020603050405020304" pitchFamily="18" charset="0"/>
                <a:cs typeface="Times New Roman" panose="02020603050405020304" pitchFamily="18" charset="0"/>
              </a:rPr>
              <a:t>MF Recommendation Retrieval as Similarity Search Problem</a:t>
            </a:r>
          </a:p>
        </p:txBody>
      </p:sp>
      <p:sp>
        <p:nvSpPr>
          <p:cNvPr id="5" name="Slide Number Placeholder 4"/>
          <p:cNvSpPr>
            <a:spLocks noGrp="1"/>
          </p:cNvSpPr>
          <p:nvPr>
            <p:ph type="sldNum" sz="quarter" idx="12"/>
          </p:nvPr>
        </p:nvSpPr>
        <p:spPr/>
        <p:txBody>
          <a:bodyPr/>
          <a:lstStyle/>
          <a:p>
            <a:pPr>
              <a:defRPr/>
            </a:pPr>
            <a:fld id="{7826556C-EC84-4ECE-8191-F1FF3A7E9999}" type="slidenum">
              <a:rPr lang="en-US" altLang="en-US" smtClean="0"/>
              <a:pPr>
                <a:defRPr/>
              </a:pPr>
              <a:t>46</a:t>
            </a:fld>
            <a:endParaRPr lang="en-US" altLang="en-US"/>
          </a:p>
        </p:txBody>
      </p:sp>
      <p:pic>
        <p:nvPicPr>
          <p:cNvPr id="6" name="Picture 5">
            <a:extLst>
              <a:ext uri="{FF2B5EF4-FFF2-40B4-BE49-F238E27FC236}">
                <a16:creationId xmlns:a16="http://schemas.microsoft.com/office/drawing/2014/main" id="{3053EEF0-5CDE-0D46-9D7C-41BA7D2F7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12141"/>
            <a:ext cx="2912846" cy="654659"/>
          </a:xfrm>
          <a:prstGeom prst="rect">
            <a:avLst/>
          </a:prstGeom>
        </p:spPr>
      </p:pic>
    </p:spTree>
    <p:extLst>
      <p:ext uri="{BB962C8B-B14F-4D97-AF65-F5344CB8AC3E}">
        <p14:creationId xmlns:p14="http://schemas.microsoft.com/office/powerpoint/2010/main" val="1961767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28600" y="287978"/>
            <a:ext cx="6858000" cy="523220"/>
          </a:xfrm>
        </p:spPr>
        <p:txBody>
          <a:bodyPr/>
          <a:lstStyle/>
          <a:p>
            <a:r>
              <a:rPr lang="en-US" sz="2800" dirty="0">
                <a:latin typeface="Times New Roman" panose="02020603050405020304" pitchFamily="18" charset="0"/>
                <a:cs typeface="Times New Roman" panose="02020603050405020304" pitchFamily="18" charset="0"/>
              </a:rPr>
              <a:t>Solution: Recommender Systems</a:t>
            </a:r>
            <a:endParaRPr lang="en-SG" sz="2800" dirty="0">
              <a:latin typeface="Times New Roman" panose="02020603050405020304" pitchFamily="18" charset="0"/>
              <a:cs typeface="Times New Roman" panose="02020603050405020304" pitchFamily="18" charset="0"/>
            </a:endParaRPr>
          </a:p>
        </p:txBody>
      </p:sp>
      <p:sp>
        <p:nvSpPr>
          <p:cNvPr id="16" name="Slide Number Placeholder 15"/>
          <p:cNvSpPr>
            <a:spLocks noGrp="1"/>
          </p:cNvSpPr>
          <p:nvPr>
            <p:ph type="sldNum" sz="quarter" idx="12"/>
          </p:nvPr>
        </p:nvSpPr>
        <p:spPr/>
        <p:txBody>
          <a:bodyPr/>
          <a:lstStyle/>
          <a:p>
            <a:pPr>
              <a:defRPr/>
            </a:pPr>
            <a:fld id="{0C1A19D8-1474-485E-AF0B-775079405AF1}" type="slidenum">
              <a:rPr lang="en-US" altLang="en-US" smtClean="0"/>
              <a:pPr>
                <a:defRPr/>
              </a:pPr>
              <a:t>47</a:t>
            </a:fld>
            <a:endParaRPr lang="en-US" altLang="en-US"/>
          </a:p>
        </p:txBody>
      </p:sp>
      <p:pic>
        <p:nvPicPr>
          <p:cNvPr id="18" name="Picture 17">
            <a:extLst>
              <a:ext uri="{FF2B5EF4-FFF2-40B4-BE49-F238E27FC236}">
                <a16:creationId xmlns:a16="http://schemas.microsoft.com/office/drawing/2014/main" id="{37AB5C9A-14E1-2242-9EB3-76D949D50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9441"/>
            <a:ext cx="9144000" cy="3399118"/>
          </a:xfrm>
          <a:prstGeom prst="rect">
            <a:avLst/>
          </a:prstGeom>
        </p:spPr>
      </p:pic>
      <p:pic>
        <p:nvPicPr>
          <p:cNvPr id="19" name="Picture 18">
            <a:extLst>
              <a:ext uri="{FF2B5EF4-FFF2-40B4-BE49-F238E27FC236}">
                <a16:creationId xmlns:a16="http://schemas.microsoft.com/office/drawing/2014/main" id="{38D7CF2D-72AA-2B46-9456-B3E318EF25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5209" y="6100746"/>
            <a:ext cx="2069187" cy="758150"/>
          </a:xfrm>
          <a:prstGeom prst="rect">
            <a:avLst/>
          </a:prstGeom>
        </p:spPr>
      </p:pic>
    </p:spTree>
    <p:extLst>
      <p:ext uri="{BB962C8B-B14F-4D97-AF65-F5344CB8AC3E}">
        <p14:creationId xmlns:p14="http://schemas.microsoft.com/office/powerpoint/2010/main" val="269337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28936" y="269862"/>
            <a:ext cx="7924800" cy="523220"/>
          </a:xfrm>
        </p:spPr>
        <p:txBody>
          <a:bodyPr/>
          <a:lstStyle/>
          <a:p>
            <a:r>
              <a:rPr lang="en-US" sz="2800" dirty="0">
                <a:latin typeface="Times New Roman" panose="02020603050405020304" pitchFamily="18" charset="0"/>
                <a:cs typeface="Times New Roman" panose="02020603050405020304" pitchFamily="18" charset="0"/>
              </a:rPr>
              <a:t>Two Phases of a MF Recommender System  </a:t>
            </a:r>
            <a:endParaRPr lang="en-SG"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Rectangle 11"/>
              <p:cNvSpPr/>
              <p:nvPr/>
            </p:nvSpPr>
            <p:spPr>
              <a:xfrm>
                <a:off x="3616453" y="3995946"/>
                <a:ext cx="1768018" cy="79722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𝑌</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3616453" y="3995946"/>
                <a:ext cx="1768018" cy="797221"/>
              </a:xfrm>
              <a:prstGeom prst="rect">
                <a:avLst/>
              </a:prstGeom>
              <a:blipFill rotWithShape="0">
                <a:blip r:embed="rId7"/>
                <a:stretch>
                  <a:fillRect/>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964620" y="4330408"/>
                <a:ext cx="778580" cy="27162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𝑢</m:t>
                          </m:r>
                        </m:sub>
                      </m:sSub>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964620" y="4330408"/>
                <a:ext cx="778580" cy="271621"/>
              </a:xfrm>
              <a:prstGeom prst="rect">
                <a:avLst/>
              </a:prstGeom>
              <a:blipFill rotWithShape="0">
                <a:blip r:embed="rId8"/>
                <a:stretch>
                  <a:fillRect b="-10204"/>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01134" y="4238167"/>
                <a:ext cx="3462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oMath>
                  </m:oMathPara>
                </a14:m>
                <a:endParaRPr lang="en-SG" sz="1600" dirty="0">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801134" y="4238167"/>
                <a:ext cx="346249" cy="430887"/>
              </a:xfrm>
              <a:prstGeom prst="rect">
                <a:avLst/>
              </a:prstGeom>
              <a:blipFill rotWithShape="0">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527245" y="4193019"/>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527245" y="4193019"/>
                <a:ext cx="419987" cy="492443"/>
              </a:xfrm>
              <a:prstGeom prst="rect">
                <a:avLst/>
              </a:prstGeom>
              <a:blipFill rotWithShape="0">
                <a:blip r:embed="rId10"/>
                <a:stretch>
                  <a:fillRect/>
                </a:stretch>
              </a:blipFill>
            </p:spPr>
            <p:txBody>
              <a:bodyPr/>
              <a:lstStyle/>
              <a:p>
                <a:r>
                  <a:rPr lang="en-SG">
                    <a:noFill/>
                  </a:rPr>
                  <a:t> </a:t>
                </a:r>
              </a:p>
            </p:txBody>
          </p:sp>
        </mc:Fallback>
      </mc:AlternateContent>
      <p:cxnSp>
        <p:nvCxnSpPr>
          <p:cNvPr id="19" name="Straight Arrow Connector 18"/>
          <p:cNvCxnSpPr>
            <a:stCxn id="18" idx="2"/>
          </p:cNvCxnSpPr>
          <p:nvPr/>
        </p:nvCxnSpPr>
        <p:spPr>
          <a:xfrm flipH="1">
            <a:off x="5009799" y="2483223"/>
            <a:ext cx="2488192" cy="127050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309182" y="4321388"/>
                <a:ext cx="1768018" cy="28966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pre</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f</m:t>
                          </m:r>
                        </m:e>
                        <m:sub>
                          <m:r>
                            <m:rPr>
                              <m:sty m:val="p"/>
                            </m:rPr>
                            <a:rPr lang="en-US" b="0" i="0" dirty="0" smtClean="0">
                              <a:latin typeface="Cambria Math" panose="02040503050406030204" pitchFamily="18" charset="0"/>
                            </a:rPr>
                            <m:t>u</m:t>
                          </m:r>
                        </m:sub>
                      </m:sSub>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6309182" y="4321388"/>
                <a:ext cx="1768018" cy="289660"/>
              </a:xfrm>
              <a:prstGeom prst="rect">
                <a:avLst/>
              </a:prstGeom>
              <a:blipFill rotWithShape="0">
                <a:blip r:embed="rId12"/>
                <a:stretch>
                  <a:fillRect b="-19608"/>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304564" y="5795871"/>
                <a:ext cx="1768018" cy="28966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latin typeface="Times New Roman" panose="02020603050405020304" pitchFamily="18" charset="0"/>
                    <a:cs typeface="Times New Roman" panose="02020603050405020304" pitchFamily="18" charset="0"/>
                  </a:rPr>
                  <a:t>Sorted</a:t>
                </a:r>
                <a:r>
                  <a:rPr lang="en-US" b="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b="0" i="0" dirty="0" smtClean="0">
                        <a:latin typeface="Cambria Math" panose="02040503050406030204" pitchFamily="18" charset="0"/>
                      </a:rPr>
                      <m:t>pre</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f</m:t>
                        </m:r>
                      </m:e>
                      <m:sub>
                        <m:r>
                          <m:rPr>
                            <m:sty m:val="p"/>
                          </m:rPr>
                          <a:rPr lang="en-US" b="0" i="0" dirty="0" smtClean="0">
                            <a:latin typeface="Cambria Math" panose="02040503050406030204" pitchFamily="18" charset="0"/>
                          </a:rPr>
                          <m:t>u</m:t>
                        </m:r>
                      </m:sub>
                    </m:sSub>
                  </m:oMath>
                </a14:m>
                <a:endParaRPr lang="en-SG" dirty="0">
                  <a:latin typeface="Times New Roman" panose="02020603050405020304" pitchFamily="18" charset="0"/>
                  <a:cs typeface="Times New Roman" panose="020206030504050203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6304564" y="5795871"/>
                <a:ext cx="1768018" cy="289660"/>
              </a:xfrm>
              <a:prstGeom prst="rect">
                <a:avLst/>
              </a:prstGeom>
              <a:blipFill rotWithShape="0">
                <a:blip r:embed="rId13"/>
                <a:stretch>
                  <a:fillRect t="-5882" b="-33333"/>
                </a:stretch>
              </a:blipFill>
              <a:ln>
                <a:solidFill>
                  <a:srgbClr val="00B050"/>
                </a:solidFill>
              </a:ln>
            </p:spPr>
            <p:txBody>
              <a:bodyPr/>
              <a:lstStyle/>
              <a:p>
                <a:r>
                  <a:rPr lang="en-SG">
                    <a:noFill/>
                  </a:rPr>
                  <a:t> </a:t>
                </a:r>
              </a:p>
            </p:txBody>
          </p:sp>
        </mc:Fallback>
      </mc:AlternateContent>
      <p:sp>
        <p:nvSpPr>
          <p:cNvPr id="29" name="Flowchart: Multidocument 28"/>
          <p:cNvSpPr/>
          <p:nvPr/>
        </p:nvSpPr>
        <p:spPr>
          <a:xfrm>
            <a:off x="3777287" y="5571972"/>
            <a:ext cx="1350250" cy="767511"/>
          </a:xfrm>
          <a:prstGeom prst="flowChartMultidocumen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Top-K items</a:t>
            </a:r>
          </a:p>
        </p:txBody>
      </p:sp>
      <p:cxnSp>
        <p:nvCxnSpPr>
          <p:cNvPr id="30" name="Straight Arrow Connector 29"/>
          <p:cNvCxnSpPr/>
          <p:nvPr/>
        </p:nvCxnSpPr>
        <p:spPr>
          <a:xfrm flipH="1" flipV="1">
            <a:off x="2506939" y="4672881"/>
            <a:ext cx="1197252" cy="127660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22187" y="4697964"/>
            <a:ext cx="1095173" cy="646331"/>
          </a:xfrm>
          <a:prstGeom prst="rect">
            <a:avLst/>
          </a:prstGeom>
          <a:noFill/>
        </p:spPr>
        <p:txBody>
          <a:bodyPr wrap="none" rtlCol="0">
            <a:spAutoFit/>
          </a:bodyPr>
          <a:lstStyle/>
          <a:p>
            <a:pPr algn="ctr"/>
            <a:r>
              <a:rPr lang="en-US" b="1" dirty="0">
                <a:latin typeface="Times New Roman" panose="02020603050405020304" pitchFamily="18" charset="0"/>
                <a:cs typeface="Times New Roman" panose="02020603050405020304" pitchFamily="18" charset="0"/>
              </a:rPr>
              <a:t>Retrieval</a:t>
            </a:r>
          </a:p>
          <a:p>
            <a:pPr algn="ctr"/>
            <a:r>
              <a:rPr lang="en-US" b="1" dirty="0">
                <a:latin typeface="Times New Roman" panose="02020603050405020304" pitchFamily="18" charset="0"/>
                <a:cs typeface="Times New Roman" panose="02020603050405020304" pitchFamily="18" charset="0"/>
              </a:rPr>
              <a:t>phase</a:t>
            </a:r>
            <a:endParaRPr lang="en-SG" b="1" dirty="0">
              <a:latin typeface="Times New Roman" panose="02020603050405020304" pitchFamily="18" charset="0"/>
              <a:cs typeface="Times New Roman" panose="02020603050405020304" pitchFamily="18" charset="0"/>
            </a:endParaRPr>
          </a:p>
        </p:txBody>
      </p:sp>
      <p:sp>
        <p:nvSpPr>
          <p:cNvPr id="36" name="Left Brace 35"/>
          <p:cNvSpPr/>
          <p:nvPr/>
        </p:nvSpPr>
        <p:spPr>
          <a:xfrm>
            <a:off x="1398519" y="3995947"/>
            <a:ext cx="176682" cy="23435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37" name="Slide Number Placeholder 36"/>
          <p:cNvSpPr>
            <a:spLocks noGrp="1"/>
          </p:cNvSpPr>
          <p:nvPr>
            <p:ph type="sldNum" sz="quarter" idx="12"/>
          </p:nvPr>
        </p:nvSpPr>
        <p:spPr/>
        <p:txBody>
          <a:bodyPr/>
          <a:lstStyle/>
          <a:p>
            <a:pPr>
              <a:defRPr/>
            </a:pPr>
            <a:fld id="{0C1A19D8-1474-485E-AF0B-775079405AF1}" type="slidenum">
              <a:rPr lang="en-US" altLang="en-US" smtClean="0"/>
              <a:pPr>
                <a:defRPr/>
              </a:pPr>
              <a:t>48</a:t>
            </a:fld>
            <a:endParaRPr lang="en-US" altLang="en-US"/>
          </a:p>
        </p:txBody>
      </p:sp>
      <mc:AlternateContent xmlns:mc="http://schemas.openxmlformats.org/markup-compatibility/2006" xmlns:a14="http://schemas.microsoft.com/office/drawing/2010/main">
        <mc:Choice Requires="a14">
          <p:sp>
            <p:nvSpPr>
              <p:cNvPr id="5" name="Rectangle 4"/>
              <p:cNvSpPr/>
              <p:nvPr/>
            </p:nvSpPr>
            <p:spPr>
              <a:xfrm>
                <a:off x="6030905" y="3552939"/>
                <a:ext cx="2242129"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dirty="0" smtClean="0">
                          <a:solidFill>
                            <a:srgbClr val="002060"/>
                          </a:solidFill>
                          <a:latin typeface="Cambria Math" panose="02040503050406030204" pitchFamily="18" charset="0"/>
                        </a:rPr>
                        <m:t>pre</m:t>
                      </m:r>
                      <m:sSub>
                        <m:sSubPr>
                          <m:ctrlPr>
                            <a:rPr lang="en-US" i="1" dirty="0">
                              <a:solidFill>
                                <a:srgbClr val="002060"/>
                              </a:solidFill>
                              <a:latin typeface="Cambria Math" panose="02040503050406030204" pitchFamily="18" charset="0"/>
                            </a:rPr>
                          </m:ctrlPr>
                        </m:sSubPr>
                        <m:e>
                          <m:r>
                            <m:rPr>
                              <m:sty m:val="p"/>
                            </m:rPr>
                            <a:rPr lang="en-US" dirty="0">
                              <a:solidFill>
                                <a:srgbClr val="002060"/>
                              </a:solidFill>
                              <a:latin typeface="Cambria Math" panose="02040503050406030204" pitchFamily="18" charset="0"/>
                            </a:rPr>
                            <m:t>f</m:t>
                          </m:r>
                        </m:e>
                        <m:sub>
                          <m:r>
                            <m:rPr>
                              <m:sty m:val="p"/>
                            </m:rPr>
                            <a:rPr lang="en-US" dirty="0">
                              <a:solidFill>
                                <a:srgbClr val="002060"/>
                              </a:solidFill>
                              <a:latin typeface="Cambria Math" panose="02040503050406030204" pitchFamily="18" charset="0"/>
                            </a:rPr>
                            <m:t>u</m:t>
                          </m:r>
                        </m:sub>
                      </m:sSub>
                      <m:d>
                        <m:dPr>
                          <m:ctrlPr>
                            <a:rPr lang="en-US" b="0" i="1" dirty="0" smtClean="0">
                              <a:solidFill>
                                <a:srgbClr val="002060"/>
                              </a:solidFill>
                              <a:latin typeface="Cambria Math" panose="02040503050406030204" pitchFamily="18" charset="0"/>
                            </a:rPr>
                          </m:ctrlPr>
                        </m:dPr>
                        <m:e>
                          <m:r>
                            <a:rPr lang="en-US" b="0" i="1" dirty="0" smtClean="0">
                              <a:solidFill>
                                <a:srgbClr val="002060"/>
                              </a:solidFill>
                              <a:latin typeface="Cambria Math" panose="02040503050406030204" pitchFamily="18" charset="0"/>
                            </a:rPr>
                            <m:t>𝑖</m:t>
                          </m:r>
                        </m:e>
                      </m:d>
                      <m:r>
                        <a:rPr lang="en-US" b="0" i="1" dirty="0" smtClean="0">
                          <a:solidFill>
                            <a:srgbClr val="002060"/>
                          </a:solidFill>
                          <a:latin typeface="Cambria Math" panose="02040503050406030204" pitchFamily="18" charset="0"/>
                        </a:rPr>
                        <m:t>=</m:t>
                      </m:r>
                      <m:sSubSup>
                        <m:sSubSupPr>
                          <m:ctrlPr>
                            <a:rPr lang="en-US" b="0" i="1" dirty="0" smtClean="0">
                              <a:solidFill>
                                <a:srgbClr val="002060"/>
                              </a:solidFill>
                              <a:latin typeface="Cambria Math" panose="02040503050406030204" pitchFamily="18" charset="0"/>
                            </a:rPr>
                          </m:ctrlPr>
                        </m:sSubSupPr>
                        <m:e>
                          <m:r>
                            <a:rPr lang="en-US" b="0" i="1" dirty="0" smtClean="0">
                              <a:solidFill>
                                <a:srgbClr val="002060"/>
                              </a:solidFill>
                              <a:latin typeface="Cambria Math" panose="02040503050406030204" pitchFamily="18" charset="0"/>
                            </a:rPr>
                            <m:t>𝑥</m:t>
                          </m:r>
                        </m:e>
                        <m:sub>
                          <m:r>
                            <a:rPr lang="en-US" b="0" i="1" dirty="0" smtClean="0">
                              <a:solidFill>
                                <a:srgbClr val="002060"/>
                              </a:solidFill>
                              <a:latin typeface="Cambria Math" panose="02040503050406030204" pitchFamily="18" charset="0"/>
                            </a:rPr>
                            <m:t>𝑢</m:t>
                          </m:r>
                        </m:sub>
                        <m:sup>
                          <m:r>
                            <a:rPr lang="en-US" b="0" i="1" dirty="0" smtClean="0">
                              <a:solidFill>
                                <a:srgbClr val="002060"/>
                              </a:solidFill>
                              <a:latin typeface="Cambria Math" panose="02040503050406030204" pitchFamily="18" charset="0"/>
                            </a:rPr>
                            <m:t>𝑇</m:t>
                          </m:r>
                        </m:sup>
                      </m:sSubSup>
                      <m:sSub>
                        <m:sSubPr>
                          <m:ctrlPr>
                            <a:rPr lang="en-US" b="0" i="1" dirty="0" smtClean="0">
                              <a:solidFill>
                                <a:srgbClr val="002060"/>
                              </a:solidFill>
                              <a:latin typeface="Cambria Math" panose="02040503050406030204" pitchFamily="18" charset="0"/>
                            </a:rPr>
                          </m:ctrlPr>
                        </m:sSubPr>
                        <m:e>
                          <m:r>
                            <a:rPr lang="en-US" b="0" i="1" dirty="0" smtClean="0">
                              <a:solidFill>
                                <a:srgbClr val="002060"/>
                              </a:solidFill>
                              <a:latin typeface="Cambria Math" panose="02040503050406030204" pitchFamily="18" charset="0"/>
                            </a:rPr>
                            <m:t>.</m:t>
                          </m:r>
                          <m:r>
                            <a:rPr lang="en-US" b="0" i="1" dirty="0" smtClean="0">
                              <a:solidFill>
                                <a:srgbClr val="002060"/>
                              </a:solidFill>
                              <a:latin typeface="Cambria Math" panose="02040503050406030204" pitchFamily="18" charset="0"/>
                            </a:rPr>
                            <m:t>𝑦</m:t>
                          </m:r>
                        </m:e>
                        <m:sub>
                          <m:r>
                            <a:rPr lang="en-US" b="0" i="1" dirty="0" smtClean="0">
                              <a:solidFill>
                                <a:srgbClr val="002060"/>
                              </a:solidFill>
                              <a:latin typeface="Cambria Math" panose="02040503050406030204" pitchFamily="18" charset="0"/>
                            </a:rPr>
                            <m:t>𝑖</m:t>
                          </m:r>
                        </m:sub>
                      </m:sSub>
                    </m:oMath>
                  </m:oMathPara>
                </a14:m>
                <a:endParaRPr lang="en-SG"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030905" y="3552939"/>
                <a:ext cx="2242129" cy="369332"/>
              </a:xfrm>
              <a:prstGeom prst="rect">
                <a:avLst/>
              </a:prstGeom>
              <a:blipFill rotWithShape="0">
                <a:blip r:embed="rId14"/>
                <a:stretch>
                  <a:fillRect b="-8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267285" y="4327718"/>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42" name="TextBox 41"/>
              <p:cNvSpPr txBox="1">
                <a:spLocks noRot="1" noChangeAspect="1" noMove="1" noResize="1" noEditPoints="1" noAdjustHandles="1" noChangeArrowheads="1" noChangeShapeType="1" noTextEdit="1"/>
              </p:cNvSpPr>
              <p:nvPr/>
            </p:nvSpPr>
            <p:spPr>
              <a:xfrm>
                <a:off x="3267285" y="4327718"/>
                <a:ext cx="204480" cy="276999"/>
              </a:xfrm>
              <a:prstGeom prst="rect">
                <a:avLst/>
              </a:prstGeom>
              <a:blipFill rotWithShape="0">
                <a:blip r:embed="rId19"/>
                <a:stretch>
                  <a:fillRect l="-26471" r="-20588" b="-11111"/>
                </a:stretch>
              </a:blipFill>
            </p:spPr>
            <p:txBody>
              <a:bodyPr/>
              <a:lstStyle/>
              <a:p>
                <a:r>
                  <a:rPr lang="en-SG">
                    <a:noFill/>
                  </a:rPr>
                  <a:t> </a:t>
                </a:r>
              </a:p>
            </p:txBody>
          </p:sp>
        </mc:Fallback>
      </mc:AlternateContent>
      <p:cxnSp>
        <p:nvCxnSpPr>
          <p:cNvPr id="43" name="Straight Arrow Connector 42"/>
          <p:cNvCxnSpPr/>
          <p:nvPr/>
        </p:nvCxnSpPr>
        <p:spPr>
          <a:xfrm>
            <a:off x="3471765" y="3995946"/>
            <a:ext cx="0" cy="7972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618062" y="3926363"/>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4452765" y="3639459"/>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45" name="TextBox 44"/>
              <p:cNvSpPr txBox="1">
                <a:spLocks noRot="1" noChangeAspect="1" noMove="1" noResize="1" noEditPoints="1" noAdjustHandles="1" noChangeArrowheads="1" noChangeShapeType="1" noTextEdit="1"/>
              </p:cNvSpPr>
              <p:nvPr/>
            </p:nvSpPr>
            <p:spPr>
              <a:xfrm>
                <a:off x="4452765" y="3639459"/>
                <a:ext cx="201145" cy="276999"/>
              </a:xfrm>
              <a:prstGeom prst="rect">
                <a:avLst/>
              </a:prstGeom>
              <a:blipFill rotWithShape="0">
                <a:blip r:embed="rId20"/>
                <a:stretch>
                  <a:fillRect l="-15152" r="-12121" b="-2222"/>
                </a:stretch>
              </a:blipFill>
            </p:spPr>
            <p:txBody>
              <a:bodyPr/>
              <a:lstStyle/>
              <a:p>
                <a:r>
                  <a:rPr lang="en-SG">
                    <a:noFill/>
                  </a:rPr>
                  <a:t> </a:t>
                </a:r>
              </a:p>
            </p:txBody>
          </p:sp>
        </mc:Fallback>
      </mc:AlternateContent>
      <p:cxnSp>
        <p:nvCxnSpPr>
          <p:cNvPr id="50" name="Straight Arrow Connector 49"/>
          <p:cNvCxnSpPr/>
          <p:nvPr/>
        </p:nvCxnSpPr>
        <p:spPr>
          <a:xfrm>
            <a:off x="1970366" y="4191000"/>
            <a:ext cx="7728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2225753" y="3914001"/>
                <a:ext cx="204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51" name="TextBox 50"/>
              <p:cNvSpPr txBox="1">
                <a:spLocks noRot="1" noChangeAspect="1" noMove="1" noResize="1" noEditPoints="1" noAdjustHandles="1" noChangeArrowheads="1" noChangeShapeType="1" noTextEdit="1"/>
              </p:cNvSpPr>
              <p:nvPr/>
            </p:nvSpPr>
            <p:spPr>
              <a:xfrm>
                <a:off x="2225753" y="3914001"/>
                <a:ext cx="204479" cy="276999"/>
              </a:xfrm>
              <a:prstGeom prst="rect">
                <a:avLst/>
              </a:prstGeom>
              <a:blipFill rotWithShape="0">
                <a:blip r:embed="rId21"/>
                <a:stretch>
                  <a:fillRect l="-26471" r="-20588" b="-8696"/>
                </a:stretch>
              </a:blipFill>
            </p:spPr>
            <p:txBody>
              <a:bodyPr/>
              <a:lstStyle/>
              <a:p>
                <a:r>
                  <a:rPr lang="en-SG">
                    <a:noFill/>
                  </a:rPr>
                  <a:t> </a:t>
                </a:r>
              </a:p>
            </p:txBody>
          </p:sp>
        </mc:Fallback>
      </mc:AlternateContent>
      <p:cxnSp>
        <p:nvCxnSpPr>
          <p:cNvPr id="52" name="Straight Arrow Connector 51"/>
          <p:cNvCxnSpPr/>
          <p:nvPr/>
        </p:nvCxnSpPr>
        <p:spPr>
          <a:xfrm flipH="1">
            <a:off x="1828800" y="4321388"/>
            <a:ext cx="2861" cy="289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1600200" y="4343400"/>
                <a:ext cx="2620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SG" dirty="0"/>
              </a:p>
            </p:txBody>
          </p:sp>
        </mc:Choice>
        <mc:Fallback xmlns="">
          <p:sp>
            <p:nvSpPr>
              <p:cNvPr id="53" name="TextBox 52"/>
              <p:cNvSpPr txBox="1">
                <a:spLocks noRot="1" noChangeAspect="1" noMove="1" noResize="1" noEditPoints="1" noAdjustHandles="1" noChangeArrowheads="1" noChangeShapeType="1" noTextEdit="1"/>
              </p:cNvSpPr>
              <p:nvPr/>
            </p:nvSpPr>
            <p:spPr>
              <a:xfrm>
                <a:off x="1600200" y="4343400"/>
                <a:ext cx="262059" cy="276999"/>
              </a:xfrm>
              <a:prstGeom prst="rect">
                <a:avLst/>
              </a:prstGeom>
              <a:blipFill rotWithShape="0">
                <a:blip r:embed="rId22"/>
                <a:stretch>
                  <a:fillRect l="-7143" r="-7143" b="-8889"/>
                </a:stretch>
              </a:blipFill>
            </p:spPr>
            <p:txBody>
              <a:bodyPr/>
              <a:lstStyle/>
              <a:p>
                <a:r>
                  <a:rPr lang="en-SG">
                    <a:noFill/>
                  </a:rPr>
                  <a:t> </a:t>
                </a:r>
              </a:p>
            </p:txBody>
          </p:sp>
        </mc:Fallback>
      </mc:AlternateContent>
      <p:grpSp>
        <p:nvGrpSpPr>
          <p:cNvPr id="13" name="Group 12"/>
          <p:cNvGrpSpPr/>
          <p:nvPr/>
        </p:nvGrpSpPr>
        <p:grpSpPr>
          <a:xfrm>
            <a:off x="222187" y="1008496"/>
            <a:ext cx="8159813" cy="1768035"/>
            <a:chOff x="222187" y="1008496"/>
            <a:chExt cx="8159813" cy="1768035"/>
          </a:xfrm>
        </p:grpSpPr>
        <mc:AlternateContent xmlns:mc="http://schemas.openxmlformats.org/markup-compatibility/2006" xmlns:a14="http://schemas.microsoft.com/office/drawing/2010/main">
          <mc:Choice Requires="a14">
            <p:sp>
              <p:nvSpPr>
                <p:cNvPr id="32" name="TextBox 31"/>
                <p:cNvSpPr txBox="1"/>
                <p:nvPr/>
              </p:nvSpPr>
              <p:spPr>
                <a:xfrm>
                  <a:off x="5009798" y="1051732"/>
                  <a:ext cx="204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32" name="TextBox 31"/>
                <p:cNvSpPr txBox="1">
                  <a:spLocks noRot="1" noChangeAspect="1" noMove="1" noResize="1" noEditPoints="1" noAdjustHandles="1" noChangeArrowheads="1" noChangeShapeType="1" noTextEdit="1"/>
                </p:cNvSpPr>
                <p:nvPr/>
              </p:nvSpPr>
              <p:spPr>
                <a:xfrm>
                  <a:off x="5009798" y="1051732"/>
                  <a:ext cx="204479" cy="276999"/>
                </a:xfrm>
                <a:prstGeom prst="rect">
                  <a:avLst/>
                </a:prstGeom>
                <a:blipFill rotWithShape="0">
                  <a:blip r:embed="rId16"/>
                  <a:stretch>
                    <a:fillRect l="-27273" r="-24242" b="-11111"/>
                  </a:stretch>
                </a:blipFill>
              </p:spPr>
              <p:txBody>
                <a:bodyPr/>
                <a:lstStyle/>
                <a:p>
                  <a:r>
                    <a:rPr lang="en-SG">
                      <a:noFill/>
                    </a:rPr>
                    <a:t> </a:t>
                  </a:r>
                </a:p>
              </p:txBody>
            </p:sp>
          </mc:Fallback>
        </mc:AlternateContent>
        <p:grpSp>
          <p:nvGrpSpPr>
            <p:cNvPr id="9" name="Group 8"/>
            <p:cNvGrpSpPr/>
            <p:nvPr/>
          </p:nvGrpSpPr>
          <p:grpSpPr>
            <a:xfrm>
              <a:off x="222187" y="1238984"/>
              <a:ext cx="8159813" cy="1537547"/>
              <a:chOff x="222187" y="1238984"/>
              <a:chExt cx="8159813" cy="1537547"/>
            </a:xfrm>
          </p:grpSpPr>
          <mc:AlternateContent xmlns:mc="http://schemas.openxmlformats.org/markup-compatibility/2006" xmlns:a14="http://schemas.microsoft.com/office/drawing/2010/main">
            <mc:Choice Requires="a14">
              <p:sp>
                <p:nvSpPr>
                  <p:cNvPr id="3" name="Rectangle 2"/>
                  <p:cNvSpPr/>
                  <p:nvPr/>
                </p:nvSpPr>
                <p:spPr>
                  <a:xfrm>
                    <a:off x="1950028" y="1396192"/>
                    <a:ext cx="1754163" cy="13216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950028" y="1396192"/>
                    <a:ext cx="1754163" cy="1321691"/>
                  </a:xfrm>
                  <a:prstGeom prst="rect">
                    <a:avLst/>
                  </a:prstGeom>
                  <a:blipFill rotWithShape="0">
                    <a:blip r:embed="rId3"/>
                    <a:stretch>
                      <a:fillRect/>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723378" y="1818145"/>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723378" y="1818145"/>
                    <a:ext cx="504945" cy="492443"/>
                  </a:xfrm>
                  <a:prstGeom prst="rect">
                    <a:avLst/>
                  </a:prstGeom>
                  <a:blipFill rotWithShape="0">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754411" y="1387380"/>
                    <a:ext cx="778580" cy="133050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b="0" i="1" dirty="0" smtClean="0">
                                  <a:latin typeface="Cambria Math" panose="02040503050406030204" pitchFamily="18" charset="0"/>
                                </a:rPr>
                                <m:t>𝑇</m:t>
                              </m:r>
                            </m:sup>
                          </m:sSup>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754411" y="1387380"/>
                    <a:ext cx="778580" cy="1330503"/>
                  </a:xfrm>
                  <a:prstGeom prst="rect">
                    <a:avLst/>
                  </a:prstGeom>
                  <a:blipFill rotWithShape="0">
                    <a:blip r:embed="rId5"/>
                    <a:stretch>
                      <a:fillRect/>
                    </a:stretch>
                  </a:blipFill>
                  <a:ln>
                    <a:solidFill>
                      <a:srgbClr val="00B050"/>
                    </a:solid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684656" y="1880817"/>
                    <a:ext cx="3462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oMath>
                      </m:oMathPara>
                    </a14:m>
                    <a:endParaRPr lang="en-SG" sz="16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684656" y="1880817"/>
                    <a:ext cx="346249" cy="430887"/>
                  </a:xfrm>
                  <a:prstGeom prst="rect">
                    <a:avLst/>
                  </a:prstGeom>
                  <a:blipFill rotWithShape="0">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613982" y="1652408"/>
                    <a:ext cx="1768018" cy="8308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𝑌</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613982" y="1652408"/>
                    <a:ext cx="1768018" cy="830815"/>
                  </a:xfrm>
                  <a:prstGeom prst="rect">
                    <a:avLst/>
                  </a:prstGeom>
                  <a:blipFill rotWithShape="0">
                    <a:blip r:embed="rId11"/>
                    <a:stretch>
                      <a:fillRect/>
                    </a:stretch>
                  </a:blipFill>
                  <a:ln>
                    <a:solidFill>
                      <a:srgbClr val="00B050"/>
                    </a:solidFill>
                  </a:ln>
                </p:spPr>
                <p:txBody>
                  <a:bodyPr/>
                  <a:lstStyle/>
                  <a:p>
                    <a:r>
                      <a:rPr lang="en-SG">
                        <a:noFill/>
                      </a:rPr>
                      <a:t> </a:t>
                    </a:r>
                  </a:p>
                </p:txBody>
              </p:sp>
            </mc:Fallback>
          </mc:AlternateContent>
          <p:sp>
            <p:nvSpPr>
              <p:cNvPr id="33" name="Left Brace 32"/>
              <p:cNvSpPr/>
              <p:nvPr/>
            </p:nvSpPr>
            <p:spPr>
              <a:xfrm>
                <a:off x="1371600" y="1328731"/>
                <a:ext cx="218617" cy="14478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latin typeface="Times New Roman" panose="02020603050405020304" pitchFamily="18" charset="0"/>
                  <a:cs typeface="Times New Roman" panose="02020603050405020304" pitchFamily="18" charset="0"/>
                </a:endParaRPr>
              </a:p>
            </p:txBody>
          </p:sp>
          <p:sp>
            <p:nvSpPr>
              <p:cNvPr id="34" name="TextBox 33"/>
              <p:cNvSpPr txBox="1"/>
              <p:nvPr/>
            </p:nvSpPr>
            <p:spPr>
              <a:xfrm>
                <a:off x="222187" y="1905000"/>
                <a:ext cx="1095173" cy="646331"/>
              </a:xfrm>
              <a:prstGeom prst="rect">
                <a:avLst/>
              </a:prstGeom>
              <a:noFill/>
            </p:spPr>
            <p:txBody>
              <a:bodyPr wrap="none" rtlCol="0">
                <a:spAutoFit/>
              </a:bodyPr>
              <a:lstStyle/>
              <a:p>
                <a:pPr algn="ctr"/>
                <a:r>
                  <a:rPr lang="en-US" b="1" dirty="0">
                    <a:latin typeface="Times New Roman" panose="02020603050405020304" pitchFamily="18" charset="0"/>
                    <a:cs typeface="Times New Roman" panose="02020603050405020304" pitchFamily="18" charset="0"/>
                  </a:rPr>
                  <a:t>Learning</a:t>
                </a:r>
              </a:p>
              <a:p>
                <a:pPr algn="ctr"/>
                <a:r>
                  <a:rPr lang="en-US" b="1" dirty="0">
                    <a:latin typeface="Times New Roman" panose="02020603050405020304" pitchFamily="18" charset="0"/>
                    <a:cs typeface="Times New Roman" panose="02020603050405020304" pitchFamily="18" charset="0"/>
                  </a:rPr>
                  <a:t>phase</a:t>
                </a:r>
                <a:endParaRPr lang="en-SG" b="1" dirty="0">
                  <a:latin typeface="Times New Roman" panose="02020603050405020304" pitchFamily="18" charset="0"/>
                  <a:cs typeface="Times New Roman" panose="02020603050405020304" pitchFamily="18" charset="0"/>
                </a:endParaRPr>
              </a:p>
            </p:txBody>
          </p:sp>
          <p:cxnSp>
            <p:nvCxnSpPr>
              <p:cNvPr id="10" name="Straight Arrow Connector 9"/>
              <p:cNvCxnSpPr/>
              <p:nvPr/>
            </p:nvCxnSpPr>
            <p:spPr>
              <a:xfrm>
                <a:off x="4572000" y="1387380"/>
                <a:ext cx="0" cy="13216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304367" y="1918537"/>
                    <a:ext cx="262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SG" dirty="0"/>
                  </a:p>
                </p:txBody>
              </p:sp>
            </mc:Choice>
            <mc:Fallback xmlns="">
              <p:sp>
                <p:nvSpPr>
                  <p:cNvPr id="11" name="TextBox 10"/>
                  <p:cNvSpPr txBox="1">
                    <a:spLocks noRot="1" noChangeAspect="1" noMove="1" noResize="1" noEditPoints="1" noAdjustHandles="1" noChangeArrowheads="1" noChangeShapeType="1" noTextEdit="1"/>
                  </p:cNvSpPr>
                  <p:nvPr/>
                </p:nvSpPr>
                <p:spPr>
                  <a:xfrm>
                    <a:off x="4304367" y="1918537"/>
                    <a:ext cx="262059" cy="276999"/>
                  </a:xfrm>
                  <a:prstGeom prst="rect">
                    <a:avLst/>
                  </a:prstGeom>
                  <a:blipFill rotWithShape="0">
                    <a:blip r:embed="rId15"/>
                    <a:stretch>
                      <a:fillRect l="-11628" r="-9302" b="-2222"/>
                    </a:stretch>
                  </a:blipFill>
                </p:spPr>
                <p:txBody>
                  <a:bodyPr/>
                  <a:lstStyle/>
                  <a:p>
                    <a:r>
                      <a:rPr lang="en-SG">
                        <a:noFill/>
                      </a:rPr>
                      <a:t> </a:t>
                    </a:r>
                  </a:p>
                </p:txBody>
              </p:sp>
            </mc:Fallback>
          </mc:AlternateContent>
          <p:cxnSp>
            <p:nvCxnSpPr>
              <p:cNvPr id="17" name="Straight Arrow Connector 16"/>
              <p:cNvCxnSpPr/>
              <p:nvPr/>
            </p:nvCxnSpPr>
            <p:spPr>
              <a:xfrm>
                <a:off x="4754411" y="1328731"/>
                <a:ext cx="7728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6272520" y="1918537"/>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SG" dirty="0"/>
                  </a:p>
                </p:txBody>
              </p:sp>
            </mc:Choice>
            <mc:Fallback xmlns="">
              <p:sp>
                <p:nvSpPr>
                  <p:cNvPr id="38" name="TextBox 37"/>
                  <p:cNvSpPr txBox="1">
                    <a:spLocks noRot="1" noChangeAspect="1" noMove="1" noResize="1" noEditPoints="1" noAdjustHandles="1" noChangeArrowheads="1" noChangeShapeType="1" noTextEdit="1"/>
                  </p:cNvSpPr>
                  <p:nvPr/>
                </p:nvSpPr>
                <p:spPr>
                  <a:xfrm>
                    <a:off x="6272520" y="1918537"/>
                    <a:ext cx="204480" cy="276999"/>
                  </a:xfrm>
                  <a:prstGeom prst="rect">
                    <a:avLst/>
                  </a:prstGeom>
                  <a:blipFill rotWithShape="0">
                    <a:blip r:embed="rId17"/>
                    <a:stretch>
                      <a:fillRect l="-26471" r="-20588" b="-11111"/>
                    </a:stretch>
                  </a:blipFill>
                </p:spPr>
                <p:txBody>
                  <a:bodyPr/>
                  <a:lstStyle/>
                  <a:p>
                    <a:r>
                      <a:rPr lang="en-SG">
                        <a:noFill/>
                      </a:rPr>
                      <a:t> </a:t>
                    </a:r>
                  </a:p>
                </p:txBody>
              </p:sp>
            </mc:Fallback>
          </mc:AlternateContent>
          <p:cxnSp>
            <p:nvCxnSpPr>
              <p:cNvPr id="39" name="Straight Arrow Connector 38"/>
              <p:cNvCxnSpPr/>
              <p:nvPr/>
            </p:nvCxnSpPr>
            <p:spPr>
              <a:xfrm>
                <a:off x="6477000" y="1652409"/>
                <a:ext cx="0" cy="8239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613982" y="1525888"/>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7448685" y="1238984"/>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41" name="TextBox 40"/>
                  <p:cNvSpPr txBox="1">
                    <a:spLocks noRot="1" noChangeAspect="1" noMove="1" noResize="1" noEditPoints="1" noAdjustHandles="1" noChangeArrowheads="1" noChangeShapeType="1" noTextEdit="1"/>
                  </p:cNvSpPr>
                  <p:nvPr/>
                </p:nvSpPr>
                <p:spPr>
                  <a:xfrm>
                    <a:off x="7448685" y="1238984"/>
                    <a:ext cx="201145" cy="276999"/>
                  </a:xfrm>
                  <a:prstGeom prst="rect">
                    <a:avLst/>
                  </a:prstGeom>
                  <a:blipFill rotWithShape="0">
                    <a:blip r:embed="rId18"/>
                    <a:stretch>
                      <a:fillRect l="-15152" r="-12121"/>
                    </a:stretch>
                  </a:blipFill>
                </p:spPr>
                <p:txBody>
                  <a:bodyPr/>
                  <a:lstStyle/>
                  <a:p>
                    <a:r>
                      <a:rPr lang="en-SG">
                        <a:noFill/>
                      </a:rPr>
                      <a:t> </a:t>
                    </a:r>
                  </a:p>
                </p:txBody>
              </p:sp>
            </mc:Fallback>
          </mc:AlternateContent>
          <p:cxnSp>
            <p:nvCxnSpPr>
              <p:cNvPr id="56" name="Straight Arrow Connector 55"/>
              <p:cNvCxnSpPr/>
              <p:nvPr/>
            </p:nvCxnSpPr>
            <p:spPr>
              <a:xfrm>
                <a:off x="1840376" y="1387380"/>
                <a:ext cx="0" cy="13216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1572743" y="1918537"/>
                    <a:ext cx="262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SG" dirty="0"/>
                  </a:p>
                </p:txBody>
              </p:sp>
            </mc:Choice>
            <mc:Fallback xmlns="">
              <p:sp>
                <p:nvSpPr>
                  <p:cNvPr id="57" name="TextBox 56"/>
                  <p:cNvSpPr txBox="1">
                    <a:spLocks noRot="1" noChangeAspect="1" noMove="1" noResize="1" noEditPoints="1" noAdjustHandles="1" noChangeArrowheads="1" noChangeShapeType="1" noTextEdit="1"/>
                  </p:cNvSpPr>
                  <p:nvPr/>
                </p:nvSpPr>
                <p:spPr>
                  <a:xfrm>
                    <a:off x="1572743" y="1918537"/>
                    <a:ext cx="262059" cy="276999"/>
                  </a:xfrm>
                  <a:prstGeom prst="rect">
                    <a:avLst/>
                  </a:prstGeom>
                  <a:blipFill rotWithShape="0">
                    <a:blip r:embed="rId23"/>
                    <a:stretch>
                      <a:fillRect l="-11628" r="-9302" b="-2222"/>
                    </a:stretch>
                  </a:blipFill>
                </p:spPr>
                <p:txBody>
                  <a:bodyPr/>
                  <a:lstStyle/>
                  <a:p>
                    <a:r>
                      <a:rPr lang="en-SG">
                        <a:noFill/>
                      </a:rPr>
                      <a:t> </a:t>
                    </a:r>
                  </a:p>
                </p:txBody>
              </p:sp>
            </mc:Fallback>
          </mc:AlternateContent>
          <p:cxnSp>
            <p:nvCxnSpPr>
              <p:cNvPr id="58" name="Straight Arrow Connector 57"/>
              <p:cNvCxnSpPr/>
              <p:nvPr/>
            </p:nvCxnSpPr>
            <p:spPr>
              <a:xfrm>
                <a:off x="1965782" y="1295400"/>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p:cNvSpPr txBox="1"/>
                <p:nvPr/>
              </p:nvSpPr>
              <p:spPr>
                <a:xfrm>
                  <a:off x="2800485" y="1008496"/>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59" name="TextBox 58"/>
                <p:cNvSpPr txBox="1">
                  <a:spLocks noRot="1" noChangeAspect="1" noMove="1" noResize="1" noEditPoints="1" noAdjustHandles="1" noChangeArrowheads="1" noChangeShapeType="1" noTextEdit="1"/>
                </p:cNvSpPr>
                <p:nvPr/>
              </p:nvSpPr>
              <p:spPr>
                <a:xfrm>
                  <a:off x="2800485" y="1008496"/>
                  <a:ext cx="201145" cy="276999"/>
                </a:xfrm>
                <a:prstGeom prst="rect">
                  <a:avLst/>
                </a:prstGeom>
                <a:blipFill rotWithShape="0">
                  <a:blip r:embed="rId24"/>
                  <a:stretch>
                    <a:fillRect l="-15152" r="-12121"/>
                  </a:stretch>
                </a:blipFill>
              </p:spPr>
              <p:txBody>
                <a:bodyPr/>
                <a:lstStyle/>
                <a:p>
                  <a:r>
                    <a:rPr lang="en-SG">
                      <a:noFill/>
                    </a:rPr>
                    <a:t> </a:t>
                  </a:r>
                </a:p>
              </p:txBody>
            </p:sp>
          </mc:Fallback>
        </mc:AlternateContent>
      </p:grpSp>
      <p:cxnSp>
        <p:nvCxnSpPr>
          <p:cNvPr id="61" name="Straight Arrow Connector 60"/>
          <p:cNvCxnSpPr/>
          <p:nvPr/>
        </p:nvCxnSpPr>
        <p:spPr>
          <a:xfrm>
            <a:off x="6304564" y="4220817"/>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7239000" y="3933913"/>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62" name="TextBox 61"/>
              <p:cNvSpPr txBox="1">
                <a:spLocks noRot="1" noChangeAspect="1" noMove="1" noResize="1" noEditPoints="1" noAdjustHandles="1" noChangeArrowheads="1" noChangeShapeType="1" noTextEdit="1"/>
              </p:cNvSpPr>
              <p:nvPr/>
            </p:nvSpPr>
            <p:spPr>
              <a:xfrm>
                <a:off x="7239000" y="3933913"/>
                <a:ext cx="201145" cy="276999"/>
              </a:xfrm>
              <a:prstGeom prst="rect">
                <a:avLst/>
              </a:prstGeom>
              <a:blipFill rotWithShape="0">
                <a:blip r:embed="rId25"/>
                <a:stretch>
                  <a:fillRect l="-15625" r="-12500"/>
                </a:stretch>
              </a:blipFill>
            </p:spPr>
            <p:txBody>
              <a:bodyPr/>
              <a:lstStyle/>
              <a:p>
                <a:r>
                  <a:rPr lang="en-SG">
                    <a:noFill/>
                  </a:rPr>
                  <a:t> </a:t>
                </a:r>
              </a:p>
            </p:txBody>
          </p:sp>
        </mc:Fallback>
      </mc:AlternateContent>
      <p:cxnSp>
        <p:nvCxnSpPr>
          <p:cNvPr id="63" name="Straight Arrow Connector 62"/>
          <p:cNvCxnSpPr/>
          <p:nvPr/>
        </p:nvCxnSpPr>
        <p:spPr>
          <a:xfrm flipH="1">
            <a:off x="6172200" y="4312037"/>
            <a:ext cx="2861" cy="289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5943600" y="4334049"/>
                <a:ext cx="2620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SG" dirty="0"/>
              </a:p>
            </p:txBody>
          </p:sp>
        </mc:Choice>
        <mc:Fallback xmlns="">
          <p:sp>
            <p:nvSpPr>
              <p:cNvPr id="64" name="TextBox 63"/>
              <p:cNvSpPr txBox="1">
                <a:spLocks noRot="1" noChangeAspect="1" noMove="1" noResize="1" noEditPoints="1" noAdjustHandles="1" noChangeArrowheads="1" noChangeShapeType="1" noTextEdit="1"/>
              </p:cNvSpPr>
              <p:nvPr/>
            </p:nvSpPr>
            <p:spPr>
              <a:xfrm>
                <a:off x="5943600" y="4334049"/>
                <a:ext cx="262059" cy="276999"/>
              </a:xfrm>
              <a:prstGeom prst="rect">
                <a:avLst/>
              </a:prstGeom>
              <a:blipFill rotWithShape="0">
                <a:blip r:embed="rId26"/>
                <a:stretch>
                  <a:fillRect l="-4651" r="-4651" b="-8889"/>
                </a:stretch>
              </a:blipFill>
            </p:spPr>
            <p:txBody>
              <a:bodyPr/>
              <a:lstStyle/>
              <a:p>
                <a:r>
                  <a:rPr lang="en-SG">
                    <a:noFill/>
                  </a:rPr>
                  <a:t> </a:t>
                </a:r>
              </a:p>
            </p:txBody>
          </p:sp>
        </mc:Fallback>
      </mc:AlternateContent>
      <p:cxnSp>
        <p:nvCxnSpPr>
          <p:cNvPr id="66" name="Straight Arrow Connector 65"/>
          <p:cNvCxnSpPr/>
          <p:nvPr/>
        </p:nvCxnSpPr>
        <p:spPr>
          <a:xfrm flipH="1">
            <a:off x="6201194" y="5796989"/>
            <a:ext cx="2861" cy="289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5972594" y="5819001"/>
                <a:ext cx="2620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SG" dirty="0"/>
              </a:p>
            </p:txBody>
          </p:sp>
        </mc:Choice>
        <mc:Fallback xmlns="">
          <p:sp>
            <p:nvSpPr>
              <p:cNvPr id="67" name="TextBox 66"/>
              <p:cNvSpPr txBox="1">
                <a:spLocks noRot="1" noChangeAspect="1" noMove="1" noResize="1" noEditPoints="1" noAdjustHandles="1" noChangeArrowheads="1" noChangeShapeType="1" noTextEdit="1"/>
              </p:cNvSpPr>
              <p:nvPr/>
            </p:nvSpPr>
            <p:spPr>
              <a:xfrm>
                <a:off x="5972594" y="5819001"/>
                <a:ext cx="262059" cy="276999"/>
              </a:xfrm>
              <a:prstGeom prst="rect">
                <a:avLst/>
              </a:prstGeom>
              <a:blipFill rotWithShape="0">
                <a:blip r:embed="rId27"/>
                <a:stretch>
                  <a:fillRect l="-6977" r="-4651" b="-8889"/>
                </a:stretch>
              </a:blipFill>
            </p:spPr>
            <p:txBody>
              <a:bodyPr/>
              <a:lstStyle/>
              <a:p>
                <a:r>
                  <a:rPr lang="en-SG">
                    <a:noFill/>
                  </a:rPr>
                  <a:t> </a:t>
                </a:r>
              </a:p>
            </p:txBody>
          </p:sp>
        </mc:Fallback>
      </mc:AlternateContent>
      <p:cxnSp>
        <p:nvCxnSpPr>
          <p:cNvPr id="68" name="Straight Arrow Connector 67"/>
          <p:cNvCxnSpPr/>
          <p:nvPr/>
        </p:nvCxnSpPr>
        <p:spPr>
          <a:xfrm>
            <a:off x="6304564" y="5696187"/>
            <a:ext cx="17680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7239000" y="5409283"/>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SG" dirty="0"/>
              </a:p>
            </p:txBody>
          </p:sp>
        </mc:Choice>
        <mc:Fallback xmlns="">
          <p:sp>
            <p:nvSpPr>
              <p:cNvPr id="69" name="TextBox 68"/>
              <p:cNvSpPr txBox="1">
                <a:spLocks noRot="1" noChangeAspect="1" noMove="1" noResize="1" noEditPoints="1" noAdjustHandles="1" noChangeArrowheads="1" noChangeShapeType="1" noTextEdit="1"/>
              </p:cNvSpPr>
              <p:nvPr/>
            </p:nvSpPr>
            <p:spPr>
              <a:xfrm>
                <a:off x="7239000" y="5409283"/>
                <a:ext cx="201145" cy="276999"/>
              </a:xfrm>
              <a:prstGeom prst="rect">
                <a:avLst/>
              </a:prstGeom>
              <a:blipFill rotWithShape="0">
                <a:blip r:embed="rId28"/>
                <a:stretch>
                  <a:fillRect l="-15625" r="-12500"/>
                </a:stretch>
              </a:blipFill>
            </p:spPr>
            <p:txBody>
              <a:bodyPr/>
              <a:lstStyle/>
              <a:p>
                <a:r>
                  <a:rPr lang="en-SG">
                    <a:noFill/>
                  </a:rPr>
                  <a:t> </a:t>
                </a:r>
              </a:p>
            </p:txBody>
          </p:sp>
        </mc:Fallback>
      </mc:AlternateContent>
      <p:cxnSp>
        <p:nvCxnSpPr>
          <p:cNvPr id="74" name="Elbow Connector 73"/>
          <p:cNvCxnSpPr>
            <a:stCxn id="23" idx="2"/>
            <a:endCxn id="29" idx="2"/>
          </p:cNvCxnSpPr>
          <p:nvPr/>
        </p:nvCxnSpPr>
        <p:spPr>
          <a:xfrm rot="5400000">
            <a:off x="5661104" y="4782948"/>
            <a:ext cx="224886" cy="2830053"/>
          </a:xfrm>
          <a:prstGeom prst="bentConnector3">
            <a:avLst>
              <a:gd name="adj1" fmla="val 2145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20" idx="3"/>
            <a:endCxn id="23" idx="3"/>
          </p:cNvCxnSpPr>
          <p:nvPr/>
        </p:nvCxnSpPr>
        <p:spPr>
          <a:xfrm flipH="1">
            <a:off x="8072582" y="4466218"/>
            <a:ext cx="4618" cy="1474483"/>
          </a:xfrm>
          <a:prstGeom prst="bentConnector3">
            <a:avLst>
              <a:gd name="adj1" fmla="val -49501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00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19200" y="1501682"/>
            <a:ext cx="6870603" cy="4463772"/>
          </a:xfrm>
        </p:spPr>
      </p:pic>
      <p:sp>
        <p:nvSpPr>
          <p:cNvPr id="5" name="Title 4"/>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Choice Explosion</a:t>
            </a:r>
          </a:p>
        </p:txBody>
      </p:sp>
      <p:sp>
        <p:nvSpPr>
          <p:cNvPr id="7" name="TextBox 6"/>
          <p:cNvSpPr txBox="1"/>
          <p:nvPr/>
        </p:nvSpPr>
        <p:spPr>
          <a:xfrm>
            <a:off x="2380809" y="1118699"/>
            <a:ext cx="4691433" cy="400110"/>
          </a:xfrm>
          <a:prstGeom prst="rect">
            <a:avLst/>
          </a:prstGeom>
          <a:noFill/>
        </p:spPr>
        <p:txBody>
          <a:bodyPr wrap="square" rtlCol="0">
            <a:spAutoFit/>
          </a:bodyPr>
          <a:lstStyle/>
          <a:p>
            <a:pPr algn="ctr"/>
            <a:r>
              <a:rPr lang="is-IS" sz="2000" dirty="0">
                <a:solidFill>
                  <a:srgbClr val="FF0000"/>
                </a:solidFill>
              </a:rPr>
              <a:t>133,520 </a:t>
            </a:r>
            <a:r>
              <a:rPr lang="en-US" sz="2000" dirty="0"/>
              <a:t>results for ”</a:t>
            </a:r>
            <a:r>
              <a:rPr lang="en-US" sz="2000" dirty="0">
                <a:solidFill>
                  <a:srgbClr val="FF0000"/>
                </a:solidFill>
              </a:rPr>
              <a:t>Men’s Shoes</a:t>
            </a:r>
            <a:r>
              <a:rPr lang="en-US" sz="2000" dirty="0"/>
              <a:t>"</a:t>
            </a:r>
          </a:p>
        </p:txBody>
      </p:sp>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5209" y="6100746"/>
            <a:ext cx="2069187" cy="758150"/>
          </a:xfrm>
          <a:prstGeom prst="rect">
            <a:avLst/>
          </a:prstGeom>
        </p:spPr>
      </p:pic>
    </p:spTree>
    <p:extLst>
      <p:ext uri="{BB962C8B-B14F-4D97-AF65-F5344CB8AC3E}">
        <p14:creationId xmlns:p14="http://schemas.microsoft.com/office/powerpoint/2010/main" val="16338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BD0AF6-0D4A-B548-8D96-2B16EAB81C24}"/>
              </a:ext>
            </a:extLst>
          </p:cNvPr>
          <p:cNvSpPr>
            <a:spLocks noGrp="1"/>
          </p:cNvSpPr>
          <p:nvPr>
            <p:ph type="sldNum" sz="quarter" idx="12"/>
          </p:nvPr>
        </p:nvSpPr>
        <p:spPr/>
        <p:txBody>
          <a:bodyPr/>
          <a:lstStyle/>
          <a:p>
            <a:pPr>
              <a:defRPr/>
            </a:pPr>
            <a:fld id="{0701743C-E2D0-4F23-9ADE-FF21A9026E15}" type="slidenum">
              <a:rPr lang="en-US" altLang="en-US" smtClean="0"/>
              <a:pPr>
                <a:defRPr/>
              </a:pPr>
              <a:t>5</a:t>
            </a:fld>
            <a:endParaRPr lang="en-US" altLang="en-US" dirty="0"/>
          </a:p>
        </p:txBody>
      </p:sp>
      <p:pic>
        <p:nvPicPr>
          <p:cNvPr id="5" name="Picture 4">
            <a:extLst>
              <a:ext uri="{FF2B5EF4-FFF2-40B4-BE49-F238E27FC236}">
                <a16:creationId xmlns:a16="http://schemas.microsoft.com/office/drawing/2014/main" id="{550BD39D-1935-244C-A829-F183790FA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0389D9E4-EC64-5540-82E5-1E5F0FC8215F}"/>
              </a:ext>
            </a:extLst>
          </p:cNvPr>
          <p:cNvSpPr txBox="1"/>
          <p:nvPr/>
        </p:nvSpPr>
        <p:spPr>
          <a:xfrm>
            <a:off x="4191000" y="5284884"/>
            <a:ext cx="4859022" cy="1323439"/>
          </a:xfrm>
          <a:prstGeom prst="rect">
            <a:avLst/>
          </a:prstGeom>
          <a:noFill/>
        </p:spPr>
        <p:txBody>
          <a:bodyPr wrap="none" rtlCol="0">
            <a:spAutoFit/>
          </a:bodyPr>
          <a:lstStyle/>
          <a:p>
            <a:r>
              <a:rPr lang="en-US" sz="8000" b="1" dirty="0">
                <a:solidFill>
                  <a:schemeClr val="bg1"/>
                </a:solidFill>
              </a:rPr>
              <a:t>CHOICES</a:t>
            </a:r>
          </a:p>
        </p:txBody>
      </p:sp>
    </p:spTree>
    <p:extLst>
      <p:ext uri="{BB962C8B-B14F-4D97-AF65-F5344CB8AC3E}">
        <p14:creationId xmlns:p14="http://schemas.microsoft.com/office/powerpoint/2010/main" val="1203796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7978"/>
            <a:ext cx="6553200" cy="523220"/>
          </a:xfrm>
        </p:spPr>
        <p:txBody>
          <a:bodyPr/>
          <a:lstStyle/>
          <a:p>
            <a:r>
              <a:rPr lang="en-SG" sz="2800" dirty="0">
                <a:latin typeface="Times New Roman" panose="02020603050405020304" pitchFamily="18" charset="0"/>
                <a:cs typeface="Times New Roman" panose="02020603050405020304" pitchFamily="18" charset="0"/>
              </a:rPr>
              <a:t>Scalable Recommendation Retrieval</a:t>
            </a:r>
          </a:p>
        </p:txBody>
      </p:sp>
      <p:sp>
        <p:nvSpPr>
          <p:cNvPr id="3" name="Content Placeholder 2">
            <a:extLst>
              <a:ext uri="{FF2B5EF4-FFF2-40B4-BE49-F238E27FC236}">
                <a16:creationId xmlns:a16="http://schemas.microsoft.com/office/drawing/2014/main" id="{38CF228D-9113-6844-9734-784E6800A770}"/>
              </a:ext>
            </a:extLst>
          </p:cNvPr>
          <p:cNvSpPr>
            <a:spLocks noGrp="1"/>
          </p:cNvSpPr>
          <p:nvPr>
            <p:ph idx="1"/>
          </p:nvPr>
        </p:nvSpPr>
        <p:spPr>
          <a:xfrm>
            <a:off x="457200" y="1154799"/>
            <a:ext cx="8229600" cy="5102935"/>
          </a:xfrm>
        </p:spPr>
        <p:txBody>
          <a:bodyPr/>
          <a:lstStyle/>
          <a:p>
            <a:r>
              <a:rPr lang="en-US" dirty="0"/>
              <a:t>Linear scanning may not be scalable for real-time retrieval</a:t>
            </a:r>
          </a:p>
          <a:p>
            <a:r>
              <a:rPr lang="en-US" dirty="0"/>
              <a:t>Indexing schemes do not work out-of-the-box for Maximum Inner Product Search (MIPS)</a:t>
            </a:r>
          </a:p>
          <a:p>
            <a:endParaRPr lang="en-US" dirty="0"/>
          </a:p>
          <a:p>
            <a:r>
              <a:rPr lang="en-US" dirty="0"/>
              <a:t>Strategy #1: Approximate MIPS</a:t>
            </a:r>
          </a:p>
          <a:p>
            <a:pPr lvl="1"/>
            <a:r>
              <a:rPr lang="en-US" dirty="0"/>
              <a:t>Learn the latent vectors from matrix factorization as usual</a:t>
            </a:r>
          </a:p>
          <a:p>
            <a:pPr lvl="1"/>
            <a:r>
              <a:rPr lang="en-US" dirty="0"/>
              <a:t>Apply post-hoc treatment or transformations to those vectors to enable approximation</a:t>
            </a:r>
          </a:p>
          <a:p>
            <a:r>
              <a:rPr lang="en-US" dirty="0"/>
              <a:t>Strategy #2: Indexable Representation</a:t>
            </a:r>
            <a:endParaRPr lang="en-US" b="1" dirty="0"/>
          </a:p>
          <a:p>
            <a:pPr lvl="1"/>
            <a:r>
              <a:rPr lang="en-US" dirty="0"/>
              <a:t>Design new matrix factorization techniques that would output natively indexable latent vectors</a:t>
            </a:r>
          </a:p>
          <a:p>
            <a:pPr lvl="1"/>
            <a:r>
              <a:rPr lang="en-US" dirty="0"/>
              <a:t>Compatible with LSH, spatial trees, or inverted index</a:t>
            </a:r>
          </a:p>
          <a:p>
            <a:r>
              <a:rPr lang="en-US" dirty="0"/>
              <a:t>Strategy #3: Discrete Representation</a:t>
            </a:r>
          </a:p>
          <a:p>
            <a:pPr lvl="1"/>
            <a:r>
              <a:rPr lang="en-US" dirty="0"/>
              <a:t>Learn a different representation altogether, e.g., binary codes</a:t>
            </a:r>
          </a:p>
          <a:p>
            <a:pPr lvl="1"/>
            <a:r>
              <a:rPr lang="en-US" dirty="0"/>
              <a:t>Inherently compatible with Hamming ranking or </a:t>
            </a:r>
            <a:r>
              <a:rPr lang="en-US" dirty="0" err="1"/>
              <a:t>hashtable</a:t>
            </a:r>
            <a:r>
              <a:rPr lang="en-US" dirty="0"/>
              <a:t> lookup</a:t>
            </a:r>
          </a:p>
        </p:txBody>
      </p:sp>
      <p:sp>
        <p:nvSpPr>
          <p:cNvPr id="18" name="Slide Number Placeholder 17"/>
          <p:cNvSpPr>
            <a:spLocks noGrp="1"/>
          </p:cNvSpPr>
          <p:nvPr>
            <p:ph type="sldNum" sz="quarter" idx="12"/>
          </p:nvPr>
        </p:nvSpPr>
        <p:spPr/>
        <p:txBody>
          <a:bodyPr/>
          <a:lstStyle/>
          <a:p>
            <a:pPr>
              <a:defRPr/>
            </a:pPr>
            <a:fld id="{0C1A19D8-1474-485E-AF0B-775079405AF1}" type="slidenum">
              <a:rPr lang="en-US" altLang="en-US" smtClean="0"/>
              <a:pPr>
                <a:defRPr/>
              </a:pPr>
              <a:t>50</a:t>
            </a:fld>
            <a:endParaRPr lang="en-US" altLang="en-US"/>
          </a:p>
        </p:txBody>
      </p:sp>
    </p:spTree>
    <p:extLst>
      <p:ext uri="{BB962C8B-B14F-4D97-AF65-F5344CB8AC3E}">
        <p14:creationId xmlns:p14="http://schemas.microsoft.com/office/powerpoint/2010/main" val="55476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19200" y="1501682"/>
            <a:ext cx="6870603" cy="4463772"/>
          </a:xfrm>
        </p:spPr>
      </p:pic>
      <p:sp>
        <p:nvSpPr>
          <p:cNvPr id="5" name="Title 4"/>
          <p:cNvSpPr>
            <a:spLocks noGrp="1"/>
          </p:cNvSpPr>
          <p:nvPr>
            <p:ph type="title"/>
          </p:nvPr>
        </p:nvSpPr>
        <p:spPr>
          <a:xfrm>
            <a:off x="381000" y="287978"/>
            <a:ext cx="6553200" cy="523220"/>
          </a:xfrm>
        </p:spPr>
        <p:txBody>
          <a:bodyPr/>
          <a:lstStyle/>
          <a:p>
            <a:r>
              <a:rPr lang="en-US" sz="2800" dirty="0">
                <a:latin typeface="Times New Roman" panose="02020603050405020304" pitchFamily="18" charset="0"/>
                <a:cs typeface="Times New Roman" panose="02020603050405020304" pitchFamily="18" charset="0"/>
              </a:rPr>
              <a:t>Choice Explosion</a:t>
            </a:r>
          </a:p>
        </p:txBody>
      </p:sp>
      <p:sp>
        <p:nvSpPr>
          <p:cNvPr id="7" name="TextBox 6"/>
          <p:cNvSpPr txBox="1"/>
          <p:nvPr/>
        </p:nvSpPr>
        <p:spPr>
          <a:xfrm>
            <a:off x="2380809" y="1118699"/>
            <a:ext cx="4691433" cy="400110"/>
          </a:xfrm>
          <a:prstGeom prst="rect">
            <a:avLst/>
          </a:prstGeom>
          <a:noFill/>
        </p:spPr>
        <p:txBody>
          <a:bodyPr wrap="square" rtlCol="0">
            <a:spAutoFit/>
          </a:bodyPr>
          <a:lstStyle/>
          <a:p>
            <a:pPr algn="ctr"/>
            <a:r>
              <a:rPr lang="is-IS" sz="2000" dirty="0">
                <a:solidFill>
                  <a:srgbClr val="FF0000"/>
                </a:solidFill>
              </a:rPr>
              <a:t>133,520 </a:t>
            </a:r>
            <a:r>
              <a:rPr lang="en-US" sz="2000" dirty="0"/>
              <a:t>results for ”</a:t>
            </a:r>
            <a:r>
              <a:rPr lang="en-US" sz="2000" dirty="0">
                <a:solidFill>
                  <a:srgbClr val="FF0000"/>
                </a:solidFill>
              </a:rPr>
              <a:t>Men’s Shoes</a:t>
            </a:r>
            <a:r>
              <a:rPr lang="en-US" sz="2000" dirty="0"/>
              <a:t>"</a:t>
            </a:r>
          </a:p>
        </p:txBody>
      </p:sp>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5209" y="6100746"/>
            <a:ext cx="2069187" cy="758150"/>
          </a:xfrm>
          <a:prstGeom prst="rect">
            <a:avLst/>
          </a:prstGeom>
        </p:spPr>
      </p:pic>
    </p:spTree>
    <p:extLst>
      <p:ext uri="{BB962C8B-B14F-4D97-AF65-F5344CB8AC3E}">
        <p14:creationId xmlns:p14="http://schemas.microsoft.com/office/powerpoint/2010/main" val="290964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57201"/>
            <a:ext cx="6553200" cy="584775"/>
          </a:xfrm>
        </p:spPr>
        <p:txBody>
          <a:bodyPr/>
          <a:lstStyle/>
          <a:p>
            <a:r>
              <a:rPr lang="en-US" dirty="0">
                <a:latin typeface="Times New Roman" panose="02020603050405020304" pitchFamily="18" charset="0"/>
                <a:cs typeface="Times New Roman" panose="02020603050405020304" pitchFamily="18" charset="0"/>
              </a:rPr>
              <a:t>Choice Explosion</a:t>
            </a:r>
            <a:endParaRPr lang="en-US" dirty="0"/>
          </a:p>
        </p:txBody>
      </p:sp>
      <p:sp>
        <p:nvSpPr>
          <p:cNvPr id="7" name="TextBox 6"/>
          <p:cNvSpPr txBox="1"/>
          <p:nvPr/>
        </p:nvSpPr>
        <p:spPr>
          <a:xfrm>
            <a:off x="2380809" y="1118699"/>
            <a:ext cx="4691433" cy="400110"/>
          </a:xfrm>
          <a:prstGeom prst="rect">
            <a:avLst/>
          </a:prstGeom>
          <a:noFill/>
        </p:spPr>
        <p:txBody>
          <a:bodyPr wrap="square" rtlCol="0">
            <a:spAutoFit/>
          </a:bodyPr>
          <a:lstStyle/>
          <a:p>
            <a:pPr algn="ctr"/>
            <a:r>
              <a:rPr lang="is-IS" sz="2000" dirty="0">
                <a:solidFill>
                  <a:srgbClr val="FF0000"/>
                </a:solidFill>
              </a:rPr>
              <a:t>1.7 million </a:t>
            </a:r>
            <a:r>
              <a:rPr lang="en-US" sz="2000" dirty="0"/>
              <a:t>results for ”</a:t>
            </a:r>
            <a:r>
              <a:rPr lang="en-US" sz="2000" dirty="0" err="1">
                <a:solidFill>
                  <a:srgbClr val="FF0000"/>
                </a:solidFill>
              </a:rPr>
              <a:t>sepatu</a:t>
            </a:r>
            <a:r>
              <a:rPr lang="en-US" sz="2000" dirty="0">
                <a:solidFill>
                  <a:srgbClr val="FF0000"/>
                </a:solidFill>
              </a:rPr>
              <a:t> </a:t>
            </a:r>
            <a:r>
              <a:rPr lang="en-US" sz="2000" dirty="0" err="1">
                <a:solidFill>
                  <a:srgbClr val="FF0000"/>
                </a:solidFill>
              </a:rPr>
              <a:t>pria</a:t>
            </a:r>
            <a:r>
              <a:rPr lang="en-US" sz="2000" dirty="0"/>
              <a: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6259108"/>
            <a:ext cx="2069187" cy="441426"/>
          </a:xfrm>
          <a:prstGeom prst="rect">
            <a:avLst/>
          </a:prstGeom>
        </p:spPr>
      </p:pic>
      <p:pic>
        <p:nvPicPr>
          <p:cNvPr id="10" name="Picture 9">
            <a:extLst>
              <a:ext uri="{FF2B5EF4-FFF2-40B4-BE49-F238E27FC236}">
                <a16:creationId xmlns:a16="http://schemas.microsoft.com/office/drawing/2014/main" id="{807A8F24-3B13-414B-A424-448183816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05176"/>
            <a:ext cx="3411923" cy="4415029"/>
          </a:xfrm>
          <a:prstGeom prst="rect">
            <a:avLst/>
          </a:prstGeom>
        </p:spPr>
      </p:pic>
      <p:pic>
        <p:nvPicPr>
          <p:cNvPr id="12" name="Picture 11">
            <a:extLst>
              <a:ext uri="{FF2B5EF4-FFF2-40B4-BE49-F238E27FC236}">
                <a16:creationId xmlns:a16="http://schemas.microsoft.com/office/drawing/2014/main" id="{96D17C70-A30D-8A47-B20A-A38C01278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728910"/>
            <a:ext cx="3445522" cy="4367563"/>
          </a:xfrm>
          <a:prstGeom prst="rect">
            <a:avLst/>
          </a:prstGeom>
        </p:spPr>
      </p:pic>
    </p:spTree>
    <p:extLst>
      <p:ext uri="{BB962C8B-B14F-4D97-AF65-F5344CB8AC3E}">
        <p14:creationId xmlns:p14="http://schemas.microsoft.com/office/powerpoint/2010/main" val="958971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7075" y="1501682"/>
            <a:ext cx="6794852" cy="4463772"/>
          </a:xfrm>
        </p:spPr>
      </p:pic>
      <p:sp>
        <p:nvSpPr>
          <p:cNvPr id="5" name="Title 4"/>
          <p:cNvSpPr>
            <a:spLocks noGrp="1"/>
          </p:cNvSpPr>
          <p:nvPr>
            <p:ph type="title"/>
          </p:nvPr>
        </p:nvSpPr>
        <p:spPr>
          <a:xfrm>
            <a:off x="381000" y="257201"/>
            <a:ext cx="6553200" cy="584775"/>
          </a:xfrm>
        </p:spPr>
        <p:txBody>
          <a:bodyPr/>
          <a:lstStyle/>
          <a:p>
            <a:r>
              <a:rPr lang="en-US" dirty="0">
                <a:latin typeface="Times New Roman" panose="02020603050405020304" pitchFamily="18" charset="0"/>
                <a:cs typeface="Times New Roman" panose="02020603050405020304" pitchFamily="18" charset="0"/>
              </a:rPr>
              <a:t>Choice Explosion</a:t>
            </a:r>
            <a:endParaRPr lang="en-US" dirty="0"/>
          </a:p>
        </p:txBody>
      </p:sp>
      <p:sp>
        <p:nvSpPr>
          <p:cNvPr id="7" name="TextBox 6"/>
          <p:cNvSpPr txBox="1"/>
          <p:nvPr/>
        </p:nvSpPr>
        <p:spPr>
          <a:xfrm>
            <a:off x="1676401" y="1118699"/>
            <a:ext cx="5395842" cy="400110"/>
          </a:xfrm>
          <a:prstGeom prst="rect">
            <a:avLst/>
          </a:prstGeom>
          <a:noFill/>
        </p:spPr>
        <p:txBody>
          <a:bodyPr wrap="square" rtlCol="0">
            <a:spAutoFit/>
          </a:bodyPr>
          <a:lstStyle/>
          <a:p>
            <a:pPr algn="ctr"/>
            <a:r>
              <a:rPr lang="is-IS" sz="2000" dirty="0">
                <a:solidFill>
                  <a:srgbClr val="FF0000"/>
                </a:solidFill>
              </a:rPr>
              <a:t>4 million results </a:t>
            </a:r>
            <a:r>
              <a:rPr lang="en-US" sz="2000" dirty="0"/>
              <a:t>results for ”</a:t>
            </a:r>
            <a:r>
              <a:rPr lang="zh-CN" altLang="en-US" sz="2000" dirty="0">
                <a:solidFill>
                  <a:srgbClr val="FF0000"/>
                </a:solidFill>
              </a:rPr>
              <a:t>男鞋</a:t>
            </a:r>
            <a:r>
              <a:rPr lang="en-US" altLang="zh-CN" sz="2000" dirty="0">
                <a:solidFill>
                  <a:srgbClr val="FF0000"/>
                </a:solidFill>
              </a:rPr>
              <a:t>/</a:t>
            </a:r>
            <a:r>
              <a:rPr lang="zh-CN" altLang="en-US" sz="2000" dirty="0">
                <a:solidFill>
                  <a:srgbClr val="FF0000"/>
                </a:solidFill>
              </a:rPr>
              <a:t>皮鞋</a:t>
            </a:r>
            <a:r>
              <a:rPr lang="en-US" altLang="zh-CN" sz="2000" dirty="0">
                <a:solidFill>
                  <a:srgbClr val="FF0000"/>
                </a:solidFill>
              </a:rPr>
              <a:t>/</a:t>
            </a:r>
            <a:r>
              <a:rPr lang="zh-CN" altLang="en-US" sz="2000" dirty="0">
                <a:solidFill>
                  <a:srgbClr val="FF0000"/>
                </a:solidFill>
              </a:rPr>
              <a:t>休闲鞋</a:t>
            </a:r>
            <a:r>
              <a:rPr lang="en-US" sz="2000" dirty="0"/>
              <a: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9747" y="6100746"/>
            <a:ext cx="1680110" cy="758150"/>
          </a:xfrm>
          <a:prstGeom prst="rect">
            <a:avLst/>
          </a:prstGeom>
        </p:spPr>
      </p:pic>
    </p:spTree>
    <p:extLst>
      <p:ext uri="{BB962C8B-B14F-4D97-AF65-F5344CB8AC3E}">
        <p14:creationId xmlns:p14="http://schemas.microsoft.com/office/powerpoint/2010/main" val="32630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28600" y="287978"/>
            <a:ext cx="6858000" cy="523220"/>
          </a:xfrm>
        </p:spPr>
        <p:txBody>
          <a:bodyPr/>
          <a:lstStyle/>
          <a:p>
            <a:r>
              <a:rPr lang="en-US" sz="2800" dirty="0">
                <a:latin typeface="Times New Roman" panose="02020603050405020304" pitchFamily="18" charset="0"/>
                <a:cs typeface="Times New Roman" panose="02020603050405020304" pitchFamily="18" charset="0"/>
              </a:rPr>
              <a:t>Solution: Recommender Systems</a:t>
            </a:r>
            <a:endParaRPr lang="en-SG" sz="2800" dirty="0">
              <a:latin typeface="Times New Roman" panose="02020603050405020304" pitchFamily="18" charset="0"/>
              <a:cs typeface="Times New Roman" panose="02020603050405020304" pitchFamily="18" charset="0"/>
            </a:endParaRPr>
          </a:p>
        </p:txBody>
      </p:sp>
      <p:sp>
        <p:nvSpPr>
          <p:cNvPr id="16" name="Slide Number Placeholder 15"/>
          <p:cNvSpPr>
            <a:spLocks noGrp="1"/>
          </p:cNvSpPr>
          <p:nvPr>
            <p:ph type="sldNum" sz="quarter" idx="12"/>
          </p:nvPr>
        </p:nvSpPr>
        <p:spPr/>
        <p:txBody>
          <a:bodyPr/>
          <a:lstStyle/>
          <a:p>
            <a:pPr>
              <a:defRPr/>
            </a:pPr>
            <a:fld id="{0C1A19D8-1474-485E-AF0B-775079405AF1}" type="slidenum">
              <a:rPr lang="en-US" altLang="en-US" smtClean="0"/>
              <a:pPr>
                <a:defRPr/>
              </a:pPr>
              <a:t>9</a:t>
            </a:fld>
            <a:endParaRPr lang="en-US" altLang="en-US"/>
          </a:p>
        </p:txBody>
      </p:sp>
      <p:pic>
        <p:nvPicPr>
          <p:cNvPr id="18" name="Picture 17">
            <a:extLst>
              <a:ext uri="{FF2B5EF4-FFF2-40B4-BE49-F238E27FC236}">
                <a16:creationId xmlns:a16="http://schemas.microsoft.com/office/drawing/2014/main" id="{37AB5C9A-14E1-2242-9EB3-76D949D50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9441"/>
            <a:ext cx="9144000" cy="3399118"/>
          </a:xfrm>
          <a:prstGeom prst="rect">
            <a:avLst/>
          </a:prstGeom>
        </p:spPr>
      </p:pic>
      <p:pic>
        <p:nvPicPr>
          <p:cNvPr id="19" name="Picture 18">
            <a:extLst>
              <a:ext uri="{FF2B5EF4-FFF2-40B4-BE49-F238E27FC236}">
                <a16:creationId xmlns:a16="http://schemas.microsoft.com/office/drawing/2014/main" id="{38D7CF2D-72AA-2B46-9456-B3E318EF25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5209" y="6100746"/>
            <a:ext cx="2069187" cy="758150"/>
          </a:xfrm>
          <a:prstGeom prst="rect">
            <a:avLst/>
          </a:prstGeom>
        </p:spPr>
      </p:pic>
    </p:spTree>
    <p:extLst>
      <p:ext uri="{BB962C8B-B14F-4D97-AF65-F5344CB8AC3E}">
        <p14:creationId xmlns:p14="http://schemas.microsoft.com/office/powerpoint/2010/main" val="334298560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8219</TotalTime>
  <Words>2041</Words>
  <Application>Microsoft Macintosh PowerPoint</Application>
  <PresentationFormat>On-screen Show (4:3)</PresentationFormat>
  <Paragraphs>450</Paragraphs>
  <Slides>50</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Andale Mono</vt:lpstr>
      <vt:lpstr>Arial</vt:lpstr>
      <vt:lpstr>Bahnschrift SemiBold</vt:lpstr>
      <vt:lpstr>Calibri</vt:lpstr>
      <vt:lpstr>Cambria Math</vt:lpstr>
      <vt:lpstr>Century Gothic</vt:lpstr>
      <vt:lpstr>Courier</vt:lpstr>
      <vt:lpstr>Times</vt:lpstr>
      <vt:lpstr>Times New Roman</vt:lpstr>
      <vt:lpstr>Wingdings</vt:lpstr>
      <vt:lpstr>Default Design</vt:lpstr>
      <vt:lpstr>Setup</vt:lpstr>
      <vt:lpstr>Recent Advances in Scalable Retrieval of Personalized Recommendations</vt:lpstr>
      <vt:lpstr>Outline</vt:lpstr>
      <vt:lpstr>Part I:</vt:lpstr>
      <vt:lpstr>PowerPoint Presentation</vt:lpstr>
      <vt:lpstr>Choice Explosion</vt:lpstr>
      <vt:lpstr>Choice Explosion</vt:lpstr>
      <vt:lpstr>Choice Explosion</vt:lpstr>
      <vt:lpstr>Solution: Recommender Systems</vt:lpstr>
      <vt:lpstr>Applicable Across Domains</vt:lpstr>
      <vt:lpstr>Netflix Prize Competition (2006)</vt:lpstr>
      <vt:lpstr>Netflix Prize</vt:lpstr>
      <vt:lpstr>Matrix Factorization</vt:lpstr>
      <vt:lpstr>Matrix Factorization: Intuition</vt:lpstr>
      <vt:lpstr>Matrix Factorization: Basics</vt:lpstr>
      <vt:lpstr>Stochastic Gradient Descent</vt:lpstr>
      <vt:lpstr>PowerPoint Presentation</vt:lpstr>
      <vt:lpstr>Matrix Factorization for Explicit Feedback</vt:lpstr>
      <vt:lpstr>Matrix Factorization for Implicit Feedback</vt:lpstr>
      <vt:lpstr>Matrix Factorization: Top-K Retrieval</vt:lpstr>
      <vt:lpstr>Linear Scanning</vt:lpstr>
      <vt:lpstr>How Many Products Does Amazon Sell?</vt:lpstr>
      <vt:lpstr>How Many Products Does Taobao Sell?</vt:lpstr>
      <vt:lpstr>PowerPoint Presentation</vt:lpstr>
      <vt:lpstr>How to Avoid Linear Scanning?</vt:lpstr>
      <vt:lpstr>How to Avoid Linear Scanning?</vt:lpstr>
      <vt:lpstr>Hashing</vt:lpstr>
      <vt:lpstr>Locality-Sensitive Hashing</vt:lpstr>
      <vt:lpstr>LSH for Recommendation Retrieval</vt:lpstr>
      <vt:lpstr>LSH Family</vt:lpstr>
      <vt:lpstr>LSH for L2 Distance</vt:lpstr>
      <vt:lpstr>LSH for Cosine Distance</vt:lpstr>
      <vt:lpstr>PowerPoint Presentation</vt:lpstr>
      <vt:lpstr>How to Avoid Linear Scanning?</vt:lpstr>
      <vt:lpstr>Spatial Index (Space Partitioning)</vt:lpstr>
      <vt:lpstr>Spatial Tree Retrieval</vt:lpstr>
      <vt:lpstr>Spatial Tree Construction</vt:lpstr>
      <vt:lpstr>KD-Tree</vt:lpstr>
      <vt:lpstr>Maximum Variance KD-Tree</vt:lpstr>
      <vt:lpstr>PCA-Tree</vt:lpstr>
      <vt:lpstr>MIPS is not Nearest Neighbor Search</vt:lpstr>
      <vt:lpstr>How to Avoid Linear Scanning?</vt:lpstr>
      <vt:lpstr>Inverted Index</vt:lpstr>
      <vt:lpstr>Ranking via Cosine Similarity</vt:lpstr>
      <vt:lpstr>MIPS is not Max Cosine Similarity Search</vt:lpstr>
      <vt:lpstr>Part I (Summary):</vt:lpstr>
      <vt:lpstr>Solution: Recommender Systems</vt:lpstr>
      <vt:lpstr>Two Phases of a MF Recommender System  </vt:lpstr>
      <vt:lpstr>Choice Explosion</vt:lpstr>
      <vt:lpstr>Scalable Recommendation Retrieval</vt:lpstr>
    </vt:vector>
  </TitlesOfParts>
  <Company>SMU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Elvin NG Pei Xiong;Aaron LEE Kwang Siong</dc:creator>
  <cp:lastModifiedBy>Hady Wirawan LAUW</cp:lastModifiedBy>
  <cp:revision>635</cp:revision>
  <cp:lastPrinted>2016-08-03T09:30:22Z</cp:lastPrinted>
  <dcterms:created xsi:type="dcterms:W3CDTF">2005-05-18T03:13:04Z</dcterms:created>
  <dcterms:modified xsi:type="dcterms:W3CDTF">2019-01-27T22:10:57Z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e756f9c-e3e7-4810-90da-ea6bfb97c434_Enabled">
    <vt:lpwstr>True</vt:lpwstr>
  </property>
  <property fmtid="{D5CDD505-2E9C-101B-9397-08002B2CF9AE}" pid="3" name="MSIP_Label_1e756f9c-e3e7-4810-90da-ea6bfb97c434_SiteId">
    <vt:lpwstr>c98a79ca-5a9a-4791-a243-f06afd67464d</vt:lpwstr>
  </property>
  <property fmtid="{D5CDD505-2E9C-101B-9397-08002B2CF9AE}" pid="4" name="MSIP_Label_1e756f9c-e3e7-4810-90da-ea6bfb97c434_Ref">
    <vt:lpwstr>https://api.informationprotection.azure.com/api/c98a79ca-5a9a-4791-a243-f06afd67464d</vt:lpwstr>
  </property>
  <property fmtid="{D5CDD505-2E9C-101B-9397-08002B2CF9AE}" pid="5" name="MSIP_Label_1e756f9c-e3e7-4810-90da-ea6bfb97c434_SetBy">
    <vt:lpwstr>aaronlee@smu.edu.sg</vt:lpwstr>
  </property>
  <property fmtid="{D5CDD505-2E9C-101B-9397-08002B2CF9AE}" pid="6" name="MSIP_Label_1e756f9c-e3e7-4810-90da-ea6bfb97c434_SetDate">
    <vt:lpwstr>2017-09-29T10:46:49.7505235+08:00</vt:lpwstr>
  </property>
  <property fmtid="{D5CDD505-2E9C-101B-9397-08002B2CF9AE}" pid="7" name="MSIP_Label_1e756f9c-e3e7-4810-90da-ea6bfb97c434_Name">
    <vt:lpwstr>Unrestricted</vt:lpwstr>
  </property>
  <property fmtid="{D5CDD505-2E9C-101B-9397-08002B2CF9AE}" pid="8" name="MSIP_Label_1e756f9c-e3e7-4810-90da-ea6bfb97c434_Application">
    <vt:lpwstr>Microsoft Azure Information Protection</vt:lpwstr>
  </property>
  <property fmtid="{D5CDD505-2E9C-101B-9397-08002B2CF9AE}" pid="9" name="MSIP_Label_1e756f9c-e3e7-4810-90da-ea6bfb97c434_Extended_MSFT_Method">
    <vt:lpwstr>Manual</vt:lpwstr>
  </property>
  <property fmtid="{D5CDD505-2E9C-101B-9397-08002B2CF9AE}" pid="10" name="Sensitivity">
    <vt:lpwstr>Unrestricted</vt:lpwstr>
  </property>
</Properties>
</file>